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0"/>
  </p:notesMasterIdLst>
  <p:sldIdLst>
    <p:sldId id="256" r:id="rId2"/>
    <p:sldId id="257" r:id="rId3"/>
    <p:sldId id="283" r:id="rId4"/>
    <p:sldId id="258" r:id="rId5"/>
    <p:sldId id="279" r:id="rId6"/>
    <p:sldId id="280" r:id="rId7"/>
    <p:sldId id="259" r:id="rId8"/>
    <p:sldId id="281" r:id="rId9"/>
    <p:sldId id="282" r:id="rId10"/>
    <p:sldId id="260" r:id="rId11"/>
    <p:sldId id="284" r:id="rId12"/>
    <p:sldId id="286" r:id="rId13"/>
    <p:sldId id="287" r:id="rId14"/>
    <p:sldId id="285" r:id="rId15"/>
    <p:sldId id="288" r:id="rId16"/>
    <p:sldId id="289" r:id="rId17"/>
    <p:sldId id="263" r:id="rId18"/>
    <p:sldId id="290" r:id="rId19"/>
    <p:sldId id="291" r:id="rId20"/>
    <p:sldId id="292" r:id="rId21"/>
    <p:sldId id="274" r:id="rId22"/>
    <p:sldId id="293" r:id="rId23"/>
    <p:sldId id="275" r:id="rId24"/>
    <p:sldId id="294" r:id="rId25"/>
    <p:sldId id="296" r:id="rId26"/>
    <p:sldId id="295" r:id="rId27"/>
    <p:sldId id="276" r:id="rId28"/>
    <p:sldId id="297" r:id="rId29"/>
    <p:sldId id="298" r:id="rId30"/>
    <p:sldId id="299" r:id="rId31"/>
    <p:sldId id="300" r:id="rId32"/>
    <p:sldId id="301" r:id="rId33"/>
    <p:sldId id="302" r:id="rId34"/>
    <p:sldId id="303" r:id="rId35"/>
    <p:sldId id="304" r:id="rId36"/>
    <p:sldId id="305" r:id="rId37"/>
    <p:sldId id="270" r:id="rId38"/>
    <p:sldId id="271" r:id="rId39"/>
  </p:sldIdLst>
  <p:sldSz cx="9144000" cy="6858000" type="screen4x3"/>
  <p:notesSz cx="6858000" cy="91440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showPr>
  <p:clrMru>
    <a:srgbClr val="000099"/>
    <a:srgbClr val="663300"/>
    <a:srgbClr val="6600FF"/>
  </p:clrMru>
</p:presentationPr>
</file>

<file path=ppt/tableStyles.xml><?xml version="1.0" encoding="utf-8"?>
<a:tblStyleLst xmlns:a="http://schemas.openxmlformats.org/drawingml/2006/main" def="{5C22544A-7EE6-4342-B048-85BDC9FD1C3A}">
  <a:tblStyle styleId="{5C22544A-7EE6-4342-B048-85BDC9FD1C3A}" styleName="Estilo Médio 2 - Destaqu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327" autoAdjust="0"/>
    <p:restoredTop sz="94660"/>
  </p:normalViewPr>
  <p:slideViewPr>
    <p:cSldViewPr>
      <p:cViewPr varScale="1">
        <p:scale>
          <a:sx n="79" d="100"/>
          <a:sy n="79" d="100"/>
        </p:scale>
        <p:origin x="-870" y="-7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t-PT"/>
          </a:p>
        </p:txBody>
      </p:sp>
      <p:sp>
        <p:nvSpPr>
          <p:cNvPr id="3" name="Marcador de Posição da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0047AFB-7CDB-49C9-B474-9AE744147B02}" type="datetimeFigureOut">
              <a:rPr lang="pt-PT" smtClean="0"/>
              <a:pPr/>
              <a:t>30-09-2011</a:t>
            </a:fld>
            <a:endParaRPr lang="pt-PT"/>
          </a:p>
        </p:txBody>
      </p:sp>
      <p:sp>
        <p:nvSpPr>
          <p:cNvPr id="4" name="Marcador de Posição da Imagem do Diapositivo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pt-PT"/>
          </a:p>
        </p:txBody>
      </p:sp>
      <p:sp>
        <p:nvSpPr>
          <p:cNvPr id="5" name="Marcador de Posição de Nota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6" name="Marcador de Posição do Rodapé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t-PT"/>
          </a:p>
        </p:txBody>
      </p:sp>
      <p:sp>
        <p:nvSpPr>
          <p:cNvPr id="7" name="Marcador de Posição do Número do Diapositivo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80F8E7E-EA10-4F67-9729-CD88F810686F}" type="slidenum">
              <a:rPr lang="pt-PT" smtClean="0"/>
              <a:pPr/>
              <a:t>‹nº›</a:t>
            </a:fld>
            <a:endParaRPr lang="pt-PT"/>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14" name="Título 13"/>
          <p:cNvSpPr>
            <a:spLocks noGrp="1"/>
          </p:cNvSpPr>
          <p:nvPr>
            <p:ph type="ctrTitle"/>
          </p:nvPr>
        </p:nvSpPr>
        <p:spPr>
          <a:xfrm>
            <a:off x="1432560" y="359898"/>
            <a:ext cx="7406640" cy="1472184"/>
          </a:xfrm>
        </p:spPr>
        <p:txBody>
          <a:bodyPr anchor="b"/>
          <a:lstStyle>
            <a:lvl1pPr algn="l">
              <a:defRPr/>
            </a:lvl1pPr>
            <a:extLst/>
          </a:lstStyle>
          <a:p>
            <a:r>
              <a:rPr kumimoji="0" lang="pt-PT" smtClean="0"/>
              <a:t>Clique para editar o estilo</a:t>
            </a:r>
            <a:endParaRPr kumimoji="0" lang="en-US"/>
          </a:p>
        </p:txBody>
      </p:sp>
      <p:sp>
        <p:nvSpPr>
          <p:cNvPr id="22" name="Subtítulo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pt-PT" smtClean="0"/>
              <a:t>Faça clique para editar o estilo</a:t>
            </a:r>
            <a:endParaRPr kumimoji="0" lang="en-US"/>
          </a:p>
        </p:txBody>
      </p:sp>
      <p:sp>
        <p:nvSpPr>
          <p:cNvPr id="7" name="Marcador de Posição da Data 6"/>
          <p:cNvSpPr>
            <a:spLocks noGrp="1"/>
          </p:cNvSpPr>
          <p:nvPr>
            <p:ph type="dt" sz="half" idx="10"/>
          </p:nvPr>
        </p:nvSpPr>
        <p:spPr/>
        <p:txBody>
          <a:bodyPr/>
          <a:lstStyle>
            <a:extLst/>
          </a:lstStyle>
          <a:p>
            <a:fld id="{E40F65BB-7190-4490-9CBB-A08F9B4FD319}" type="datetimeFigureOut">
              <a:rPr lang="pt-PT" smtClean="0"/>
              <a:pPr/>
              <a:t>30-09-2011</a:t>
            </a:fld>
            <a:endParaRPr lang="pt-PT"/>
          </a:p>
        </p:txBody>
      </p:sp>
      <p:sp>
        <p:nvSpPr>
          <p:cNvPr id="20" name="Marcador de Posição do Rodapé 19"/>
          <p:cNvSpPr>
            <a:spLocks noGrp="1"/>
          </p:cNvSpPr>
          <p:nvPr>
            <p:ph type="ftr" sz="quarter" idx="11"/>
          </p:nvPr>
        </p:nvSpPr>
        <p:spPr/>
        <p:txBody>
          <a:bodyPr/>
          <a:lstStyle>
            <a:extLst/>
          </a:lstStyle>
          <a:p>
            <a:endParaRPr lang="pt-PT"/>
          </a:p>
        </p:txBody>
      </p:sp>
      <p:sp>
        <p:nvSpPr>
          <p:cNvPr id="10" name="Marcador de Posição do Número do Diapositivo 9"/>
          <p:cNvSpPr>
            <a:spLocks noGrp="1"/>
          </p:cNvSpPr>
          <p:nvPr>
            <p:ph type="sldNum" sz="quarter" idx="12"/>
          </p:nvPr>
        </p:nvSpPr>
        <p:spPr/>
        <p:txBody>
          <a:bodyPr/>
          <a:lstStyle>
            <a:extLst/>
          </a:lstStyle>
          <a:p>
            <a:fld id="{266388E7-EBF4-4B15-840B-05274C6D6DC6}" type="slidenum">
              <a:rPr lang="pt-PT" smtClean="0"/>
              <a:pPr/>
              <a:t>‹nº›</a:t>
            </a:fld>
            <a:endParaRPr lang="pt-PT"/>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extLst/>
          </a:lstStyle>
          <a:p>
            <a:r>
              <a:rPr kumimoji="0" lang="pt-PT" smtClean="0"/>
              <a:t>Clique para editar o estilo</a:t>
            </a:r>
            <a:endParaRPr kumimoji="0" lang="en-US"/>
          </a:p>
        </p:txBody>
      </p:sp>
      <p:sp>
        <p:nvSpPr>
          <p:cNvPr id="3" name="Marcador de Posição de Texto Vertical 2"/>
          <p:cNvSpPr>
            <a:spLocks noGrp="1"/>
          </p:cNvSpPr>
          <p:nvPr>
            <p:ph type="body" orient="vert" idx="1"/>
          </p:nvPr>
        </p:nvSpPr>
        <p:spPr/>
        <p:txBody>
          <a:bodyPr vert="eaVert"/>
          <a:lstStyle>
            <a:extLs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4" name="Marcador de Posição da Data 3"/>
          <p:cNvSpPr>
            <a:spLocks noGrp="1"/>
          </p:cNvSpPr>
          <p:nvPr>
            <p:ph type="dt" sz="half" idx="10"/>
          </p:nvPr>
        </p:nvSpPr>
        <p:spPr/>
        <p:txBody>
          <a:bodyPr/>
          <a:lstStyle>
            <a:extLst/>
          </a:lstStyle>
          <a:p>
            <a:fld id="{E40F65BB-7190-4490-9CBB-A08F9B4FD319}" type="datetimeFigureOut">
              <a:rPr lang="pt-PT" smtClean="0"/>
              <a:pPr/>
              <a:t>30-09-2011</a:t>
            </a:fld>
            <a:endParaRPr lang="pt-PT"/>
          </a:p>
        </p:txBody>
      </p:sp>
      <p:sp>
        <p:nvSpPr>
          <p:cNvPr id="5" name="Marcador de Posição do Rodapé 4"/>
          <p:cNvSpPr>
            <a:spLocks noGrp="1"/>
          </p:cNvSpPr>
          <p:nvPr>
            <p:ph type="ftr" sz="quarter" idx="11"/>
          </p:nvPr>
        </p:nvSpPr>
        <p:spPr/>
        <p:txBody>
          <a:bodyPr/>
          <a:lstStyle>
            <a:extLst/>
          </a:lstStyle>
          <a:p>
            <a:endParaRPr lang="pt-PT"/>
          </a:p>
        </p:txBody>
      </p:sp>
      <p:sp>
        <p:nvSpPr>
          <p:cNvPr id="6" name="Marcador de Posição do Número do Diapositivo 5"/>
          <p:cNvSpPr>
            <a:spLocks noGrp="1"/>
          </p:cNvSpPr>
          <p:nvPr>
            <p:ph type="sldNum" sz="quarter" idx="12"/>
          </p:nvPr>
        </p:nvSpPr>
        <p:spPr/>
        <p:txBody>
          <a:bodyPr/>
          <a:lstStyle>
            <a:extLst/>
          </a:lstStyle>
          <a:p>
            <a:fld id="{266388E7-EBF4-4B15-840B-05274C6D6DC6}" type="slidenum">
              <a:rPr lang="pt-PT" smtClean="0"/>
              <a:pPr/>
              <a:t>‹nº›</a:t>
            </a:fld>
            <a:endParaRPr lang="pt-P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858000" y="274639"/>
            <a:ext cx="1828800" cy="5851525"/>
          </a:xfrm>
        </p:spPr>
        <p:txBody>
          <a:bodyPr vert="eaVert"/>
          <a:lstStyle>
            <a:extLst/>
          </a:lstStyle>
          <a:p>
            <a:r>
              <a:rPr kumimoji="0" lang="pt-PT" smtClean="0"/>
              <a:t>Clique para editar o estilo</a:t>
            </a:r>
            <a:endParaRPr kumimoji="0" lang="en-US"/>
          </a:p>
        </p:txBody>
      </p:sp>
      <p:sp>
        <p:nvSpPr>
          <p:cNvPr id="3" name="Marcador de Posição de Texto Vertical 2"/>
          <p:cNvSpPr>
            <a:spLocks noGrp="1"/>
          </p:cNvSpPr>
          <p:nvPr>
            <p:ph type="body" orient="vert" idx="1"/>
          </p:nvPr>
        </p:nvSpPr>
        <p:spPr>
          <a:xfrm>
            <a:off x="1143000" y="274640"/>
            <a:ext cx="5562600" cy="5851525"/>
          </a:xfrm>
        </p:spPr>
        <p:txBody>
          <a:bodyPr vert="eaVert"/>
          <a:lstStyle>
            <a:extLs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4" name="Marcador de Posição da Data 3"/>
          <p:cNvSpPr>
            <a:spLocks noGrp="1"/>
          </p:cNvSpPr>
          <p:nvPr>
            <p:ph type="dt" sz="half" idx="10"/>
          </p:nvPr>
        </p:nvSpPr>
        <p:spPr/>
        <p:txBody>
          <a:bodyPr/>
          <a:lstStyle>
            <a:extLst/>
          </a:lstStyle>
          <a:p>
            <a:fld id="{E40F65BB-7190-4490-9CBB-A08F9B4FD319}" type="datetimeFigureOut">
              <a:rPr lang="pt-PT" smtClean="0"/>
              <a:pPr/>
              <a:t>30-09-2011</a:t>
            </a:fld>
            <a:endParaRPr lang="pt-PT"/>
          </a:p>
        </p:txBody>
      </p:sp>
      <p:sp>
        <p:nvSpPr>
          <p:cNvPr id="5" name="Marcador de Posição do Rodapé 4"/>
          <p:cNvSpPr>
            <a:spLocks noGrp="1"/>
          </p:cNvSpPr>
          <p:nvPr>
            <p:ph type="ftr" sz="quarter" idx="11"/>
          </p:nvPr>
        </p:nvSpPr>
        <p:spPr/>
        <p:txBody>
          <a:bodyPr/>
          <a:lstStyle>
            <a:extLst/>
          </a:lstStyle>
          <a:p>
            <a:endParaRPr lang="pt-PT"/>
          </a:p>
        </p:txBody>
      </p:sp>
      <p:sp>
        <p:nvSpPr>
          <p:cNvPr id="6" name="Marcador de Posição do Número do Diapositivo 5"/>
          <p:cNvSpPr>
            <a:spLocks noGrp="1"/>
          </p:cNvSpPr>
          <p:nvPr>
            <p:ph type="sldNum" sz="quarter" idx="12"/>
          </p:nvPr>
        </p:nvSpPr>
        <p:spPr/>
        <p:txBody>
          <a:bodyPr/>
          <a:lstStyle>
            <a:extLst/>
          </a:lstStyle>
          <a:p>
            <a:fld id="{266388E7-EBF4-4B15-840B-05274C6D6DC6}" type="slidenum">
              <a:rPr lang="pt-PT" smtClean="0"/>
              <a:pPr/>
              <a:t>‹nº›</a:t>
            </a:fld>
            <a:endParaRPr lang="pt-P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object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extLst/>
          </a:lstStyle>
          <a:p>
            <a:r>
              <a:rPr kumimoji="0" lang="pt-PT" smtClean="0"/>
              <a:t>Clique para editar o estilo</a:t>
            </a:r>
            <a:endParaRPr kumimoji="0" lang="en-US"/>
          </a:p>
        </p:txBody>
      </p:sp>
      <p:sp>
        <p:nvSpPr>
          <p:cNvPr id="3" name="Marcador de Posição de Conteúdo 2"/>
          <p:cNvSpPr>
            <a:spLocks noGrp="1"/>
          </p:cNvSpPr>
          <p:nvPr>
            <p:ph idx="1"/>
          </p:nvPr>
        </p:nvSpPr>
        <p:spPr/>
        <p:txBody>
          <a:bodyPr/>
          <a:lstStyle>
            <a:extLs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4" name="Marcador de Posição da Data 3"/>
          <p:cNvSpPr>
            <a:spLocks noGrp="1"/>
          </p:cNvSpPr>
          <p:nvPr>
            <p:ph type="dt" sz="half" idx="10"/>
          </p:nvPr>
        </p:nvSpPr>
        <p:spPr/>
        <p:txBody>
          <a:bodyPr/>
          <a:lstStyle>
            <a:extLst/>
          </a:lstStyle>
          <a:p>
            <a:fld id="{E40F65BB-7190-4490-9CBB-A08F9B4FD319}" type="datetimeFigureOut">
              <a:rPr lang="pt-PT" smtClean="0"/>
              <a:pPr/>
              <a:t>30-09-2011</a:t>
            </a:fld>
            <a:endParaRPr lang="pt-PT"/>
          </a:p>
        </p:txBody>
      </p:sp>
      <p:sp>
        <p:nvSpPr>
          <p:cNvPr id="5" name="Marcador de Posição do Rodapé 4"/>
          <p:cNvSpPr>
            <a:spLocks noGrp="1"/>
          </p:cNvSpPr>
          <p:nvPr>
            <p:ph type="ftr" sz="quarter" idx="11"/>
          </p:nvPr>
        </p:nvSpPr>
        <p:spPr/>
        <p:txBody>
          <a:bodyPr/>
          <a:lstStyle>
            <a:extLst/>
          </a:lstStyle>
          <a:p>
            <a:endParaRPr lang="pt-PT"/>
          </a:p>
        </p:txBody>
      </p:sp>
      <p:sp>
        <p:nvSpPr>
          <p:cNvPr id="6" name="Marcador de Posição do Número do Diapositivo 5"/>
          <p:cNvSpPr>
            <a:spLocks noGrp="1"/>
          </p:cNvSpPr>
          <p:nvPr>
            <p:ph type="sldNum" sz="quarter" idx="12"/>
          </p:nvPr>
        </p:nvSpPr>
        <p:spPr/>
        <p:txBody>
          <a:bodyPr/>
          <a:lstStyle>
            <a:extLst/>
          </a:lstStyle>
          <a:p>
            <a:fld id="{266388E7-EBF4-4B15-840B-05274C6D6DC6}" type="slidenum">
              <a:rPr lang="pt-PT" smtClean="0"/>
              <a:pPr/>
              <a:t>‹nº›</a:t>
            </a:fld>
            <a:endParaRPr lang="pt-P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cção">
    <p:spTree>
      <p:nvGrpSpPr>
        <p:cNvPr id="1" name=""/>
        <p:cNvGrpSpPr/>
        <p:nvPr/>
      </p:nvGrpSpPr>
      <p:grpSpPr>
        <a:xfrm>
          <a:off x="0" y="0"/>
          <a:ext cx="0" cy="0"/>
          <a:chOff x="0" y="0"/>
          <a:chExt cx="0" cy="0"/>
        </a:xfrm>
      </p:grpSpPr>
      <p:sp>
        <p:nvSpPr>
          <p:cNvPr id="7" name="Rectângulo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ítulo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pt-PT" smtClean="0"/>
              <a:t>Clique para editar o estilo</a:t>
            </a:r>
            <a:endParaRPr kumimoji="0" lang="en-US"/>
          </a:p>
        </p:txBody>
      </p:sp>
      <p:sp>
        <p:nvSpPr>
          <p:cNvPr id="3" name="Marcador de Posição do Texto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pt-PT" smtClean="0"/>
              <a:t>Clique para editar os estilos</a:t>
            </a:r>
          </a:p>
        </p:txBody>
      </p:sp>
      <p:sp>
        <p:nvSpPr>
          <p:cNvPr id="4" name="Marcador de Posição da Data 3"/>
          <p:cNvSpPr>
            <a:spLocks noGrp="1"/>
          </p:cNvSpPr>
          <p:nvPr>
            <p:ph type="dt" sz="half" idx="10"/>
          </p:nvPr>
        </p:nvSpPr>
        <p:spPr/>
        <p:txBody>
          <a:bodyPr/>
          <a:lstStyle>
            <a:extLst/>
          </a:lstStyle>
          <a:p>
            <a:fld id="{E40F65BB-7190-4490-9CBB-A08F9B4FD319}" type="datetimeFigureOut">
              <a:rPr lang="pt-PT" smtClean="0"/>
              <a:pPr/>
              <a:t>30-09-2011</a:t>
            </a:fld>
            <a:endParaRPr lang="pt-PT"/>
          </a:p>
        </p:txBody>
      </p:sp>
      <p:sp>
        <p:nvSpPr>
          <p:cNvPr id="5" name="Marcador de Posição do Rodapé 4"/>
          <p:cNvSpPr>
            <a:spLocks noGrp="1"/>
          </p:cNvSpPr>
          <p:nvPr>
            <p:ph type="ftr" sz="quarter" idx="11"/>
          </p:nvPr>
        </p:nvSpPr>
        <p:spPr/>
        <p:txBody>
          <a:bodyPr/>
          <a:lstStyle>
            <a:extLst/>
          </a:lstStyle>
          <a:p>
            <a:endParaRPr lang="pt-PT"/>
          </a:p>
        </p:txBody>
      </p:sp>
      <p:sp>
        <p:nvSpPr>
          <p:cNvPr id="6" name="Marcador de Posição do Número do Diapositivo 5"/>
          <p:cNvSpPr>
            <a:spLocks noGrp="1"/>
          </p:cNvSpPr>
          <p:nvPr>
            <p:ph type="sldNum" sz="quarter" idx="12"/>
          </p:nvPr>
        </p:nvSpPr>
        <p:spPr/>
        <p:txBody>
          <a:bodyPr/>
          <a:lstStyle>
            <a:extLst/>
          </a:lstStyle>
          <a:p>
            <a:fld id="{266388E7-EBF4-4B15-840B-05274C6D6DC6}" type="slidenum">
              <a:rPr lang="pt-PT" smtClean="0"/>
              <a:pPr/>
              <a:t>‹nº›</a:t>
            </a:fld>
            <a:endParaRPr lang="pt-PT"/>
          </a:p>
        </p:txBody>
      </p:sp>
      <p:sp>
        <p:nvSpPr>
          <p:cNvPr id="10" name="Rectângulo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ítulo 1"/>
          <p:cNvSpPr>
            <a:spLocks noGrp="1"/>
          </p:cNvSpPr>
          <p:nvPr>
            <p:ph type="title"/>
          </p:nvPr>
        </p:nvSpPr>
        <p:spPr>
          <a:xfrm>
            <a:off x="1435608" y="274320"/>
            <a:ext cx="7498080" cy="1143000"/>
          </a:xfrm>
        </p:spPr>
        <p:txBody>
          <a:bodyPr/>
          <a:lstStyle>
            <a:extLst/>
          </a:lstStyle>
          <a:p>
            <a:r>
              <a:rPr kumimoji="0" lang="pt-PT" smtClean="0"/>
              <a:t>Clique para editar o estilo</a:t>
            </a:r>
            <a:endParaRPr kumimoji="0" lang="en-US"/>
          </a:p>
        </p:txBody>
      </p:sp>
      <p:sp>
        <p:nvSpPr>
          <p:cNvPr id="3" name="Marcador de Posição de Conteúdo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4" name="Marcador de Posição de Conteúdo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5" name="Marcador de Posição da Data 4"/>
          <p:cNvSpPr>
            <a:spLocks noGrp="1"/>
          </p:cNvSpPr>
          <p:nvPr>
            <p:ph type="dt" sz="half" idx="10"/>
          </p:nvPr>
        </p:nvSpPr>
        <p:spPr/>
        <p:txBody>
          <a:bodyPr/>
          <a:lstStyle>
            <a:extLst/>
          </a:lstStyle>
          <a:p>
            <a:fld id="{E40F65BB-7190-4490-9CBB-A08F9B4FD319}" type="datetimeFigureOut">
              <a:rPr lang="pt-PT" smtClean="0"/>
              <a:pPr/>
              <a:t>30-09-2011</a:t>
            </a:fld>
            <a:endParaRPr lang="pt-PT"/>
          </a:p>
        </p:txBody>
      </p:sp>
      <p:sp>
        <p:nvSpPr>
          <p:cNvPr id="6" name="Marcador de Posição do Rodapé 5"/>
          <p:cNvSpPr>
            <a:spLocks noGrp="1"/>
          </p:cNvSpPr>
          <p:nvPr>
            <p:ph type="ftr" sz="quarter" idx="11"/>
          </p:nvPr>
        </p:nvSpPr>
        <p:spPr/>
        <p:txBody>
          <a:bodyPr/>
          <a:lstStyle>
            <a:extLst/>
          </a:lstStyle>
          <a:p>
            <a:endParaRPr lang="pt-PT"/>
          </a:p>
        </p:txBody>
      </p:sp>
      <p:sp>
        <p:nvSpPr>
          <p:cNvPr id="7" name="Marcador de Posição do Número do Diapositivo 6"/>
          <p:cNvSpPr>
            <a:spLocks noGrp="1"/>
          </p:cNvSpPr>
          <p:nvPr>
            <p:ph type="sldNum" sz="quarter" idx="12"/>
          </p:nvPr>
        </p:nvSpPr>
        <p:spPr/>
        <p:txBody>
          <a:bodyPr/>
          <a:lstStyle>
            <a:extLst/>
          </a:lstStyle>
          <a:p>
            <a:fld id="{266388E7-EBF4-4B15-840B-05274C6D6DC6}" type="slidenum">
              <a:rPr lang="pt-PT" smtClean="0"/>
              <a:pPr/>
              <a:t>‹nº›</a:t>
            </a:fld>
            <a:endParaRPr lang="pt-P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pt-PT" smtClean="0"/>
              <a:t>Clique para editar o estilo</a:t>
            </a:r>
            <a:endParaRPr kumimoji="0" lang="en-US"/>
          </a:p>
        </p:txBody>
      </p:sp>
      <p:sp>
        <p:nvSpPr>
          <p:cNvPr id="3" name="Marcador de Posição do Texto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pt-PT" smtClean="0"/>
              <a:t>Clique para editar os estilos</a:t>
            </a:r>
          </a:p>
        </p:txBody>
      </p:sp>
      <p:sp>
        <p:nvSpPr>
          <p:cNvPr id="4" name="Marcador de Posição do Texto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pt-PT" smtClean="0"/>
              <a:t>Clique para editar os estilos</a:t>
            </a:r>
          </a:p>
        </p:txBody>
      </p:sp>
      <p:sp>
        <p:nvSpPr>
          <p:cNvPr id="5" name="Marcador de Posição de Conteúdo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6" name="Marcador de Posição de Conteúdo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7" name="Marcador de Posição da Data 6"/>
          <p:cNvSpPr>
            <a:spLocks noGrp="1"/>
          </p:cNvSpPr>
          <p:nvPr>
            <p:ph type="dt" sz="half" idx="10"/>
          </p:nvPr>
        </p:nvSpPr>
        <p:spPr/>
        <p:txBody>
          <a:bodyPr/>
          <a:lstStyle>
            <a:extLst/>
          </a:lstStyle>
          <a:p>
            <a:fld id="{E40F65BB-7190-4490-9CBB-A08F9B4FD319}" type="datetimeFigureOut">
              <a:rPr lang="pt-PT" smtClean="0"/>
              <a:pPr/>
              <a:t>30-09-2011</a:t>
            </a:fld>
            <a:endParaRPr lang="pt-PT"/>
          </a:p>
        </p:txBody>
      </p:sp>
      <p:sp>
        <p:nvSpPr>
          <p:cNvPr id="8" name="Marcador de Posição do Rodapé 7"/>
          <p:cNvSpPr>
            <a:spLocks noGrp="1"/>
          </p:cNvSpPr>
          <p:nvPr>
            <p:ph type="ftr" sz="quarter" idx="11"/>
          </p:nvPr>
        </p:nvSpPr>
        <p:spPr/>
        <p:txBody>
          <a:bodyPr/>
          <a:lstStyle>
            <a:extLst/>
          </a:lstStyle>
          <a:p>
            <a:endParaRPr lang="pt-PT"/>
          </a:p>
        </p:txBody>
      </p:sp>
      <p:sp>
        <p:nvSpPr>
          <p:cNvPr id="9" name="Marcador de Posição do Número do Diapositivo 8"/>
          <p:cNvSpPr>
            <a:spLocks noGrp="1"/>
          </p:cNvSpPr>
          <p:nvPr>
            <p:ph type="sldNum" sz="quarter" idx="12"/>
          </p:nvPr>
        </p:nvSpPr>
        <p:spPr/>
        <p:txBody>
          <a:bodyPr/>
          <a:lstStyle>
            <a:extLst/>
          </a:lstStyle>
          <a:p>
            <a:fld id="{266388E7-EBF4-4B15-840B-05274C6D6DC6}" type="slidenum">
              <a:rPr lang="pt-PT" smtClean="0"/>
              <a:pPr/>
              <a:t>‹nº›</a:t>
            </a:fld>
            <a:endParaRPr lang="pt-P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ítulo 1"/>
          <p:cNvSpPr>
            <a:spLocks noGrp="1"/>
          </p:cNvSpPr>
          <p:nvPr>
            <p:ph type="title"/>
          </p:nvPr>
        </p:nvSpPr>
        <p:spPr>
          <a:xfrm>
            <a:off x="1435608" y="274320"/>
            <a:ext cx="7498080" cy="1143000"/>
          </a:xfrm>
        </p:spPr>
        <p:txBody>
          <a:bodyPr anchor="ctr"/>
          <a:lstStyle>
            <a:extLst/>
          </a:lstStyle>
          <a:p>
            <a:r>
              <a:rPr kumimoji="0" lang="pt-PT" smtClean="0"/>
              <a:t>Clique para editar o estilo</a:t>
            </a:r>
            <a:endParaRPr kumimoji="0" lang="en-US"/>
          </a:p>
        </p:txBody>
      </p:sp>
      <p:sp>
        <p:nvSpPr>
          <p:cNvPr id="3" name="Marcador de Posição da Data 2"/>
          <p:cNvSpPr>
            <a:spLocks noGrp="1"/>
          </p:cNvSpPr>
          <p:nvPr>
            <p:ph type="dt" sz="half" idx="10"/>
          </p:nvPr>
        </p:nvSpPr>
        <p:spPr/>
        <p:txBody>
          <a:bodyPr/>
          <a:lstStyle>
            <a:extLst/>
          </a:lstStyle>
          <a:p>
            <a:fld id="{E40F65BB-7190-4490-9CBB-A08F9B4FD319}" type="datetimeFigureOut">
              <a:rPr lang="pt-PT" smtClean="0"/>
              <a:pPr/>
              <a:t>30-09-2011</a:t>
            </a:fld>
            <a:endParaRPr lang="pt-PT"/>
          </a:p>
        </p:txBody>
      </p:sp>
      <p:sp>
        <p:nvSpPr>
          <p:cNvPr id="4" name="Marcador de Posição do Rodapé 3"/>
          <p:cNvSpPr>
            <a:spLocks noGrp="1"/>
          </p:cNvSpPr>
          <p:nvPr>
            <p:ph type="ftr" sz="quarter" idx="11"/>
          </p:nvPr>
        </p:nvSpPr>
        <p:spPr/>
        <p:txBody>
          <a:bodyPr/>
          <a:lstStyle>
            <a:extLst/>
          </a:lstStyle>
          <a:p>
            <a:endParaRPr lang="pt-PT"/>
          </a:p>
        </p:txBody>
      </p:sp>
      <p:sp>
        <p:nvSpPr>
          <p:cNvPr id="5" name="Marcador de Posição do Número do Diapositivo 4"/>
          <p:cNvSpPr>
            <a:spLocks noGrp="1"/>
          </p:cNvSpPr>
          <p:nvPr>
            <p:ph type="sldNum" sz="quarter" idx="12"/>
          </p:nvPr>
        </p:nvSpPr>
        <p:spPr/>
        <p:txBody>
          <a:bodyPr/>
          <a:lstStyle>
            <a:extLst/>
          </a:lstStyle>
          <a:p>
            <a:fld id="{266388E7-EBF4-4B15-840B-05274C6D6DC6}" type="slidenum">
              <a:rPr lang="pt-PT" smtClean="0"/>
              <a:pPr/>
              <a:t>‹nº›</a:t>
            </a:fld>
            <a:endParaRPr lang="pt-P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5" name="Rectângulo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Marcador de Posição da Data 1"/>
          <p:cNvSpPr>
            <a:spLocks noGrp="1"/>
          </p:cNvSpPr>
          <p:nvPr>
            <p:ph type="dt" sz="half" idx="10"/>
          </p:nvPr>
        </p:nvSpPr>
        <p:spPr/>
        <p:txBody>
          <a:bodyPr/>
          <a:lstStyle>
            <a:extLst/>
          </a:lstStyle>
          <a:p>
            <a:fld id="{E40F65BB-7190-4490-9CBB-A08F9B4FD319}" type="datetimeFigureOut">
              <a:rPr lang="pt-PT" smtClean="0"/>
              <a:pPr/>
              <a:t>30-09-2011</a:t>
            </a:fld>
            <a:endParaRPr lang="pt-PT"/>
          </a:p>
        </p:txBody>
      </p:sp>
      <p:sp>
        <p:nvSpPr>
          <p:cNvPr id="3" name="Marcador de Posição do Rodapé 2"/>
          <p:cNvSpPr>
            <a:spLocks noGrp="1"/>
          </p:cNvSpPr>
          <p:nvPr>
            <p:ph type="ftr" sz="quarter" idx="11"/>
          </p:nvPr>
        </p:nvSpPr>
        <p:spPr/>
        <p:txBody>
          <a:bodyPr/>
          <a:lstStyle>
            <a:extLst/>
          </a:lstStyle>
          <a:p>
            <a:endParaRPr lang="pt-PT"/>
          </a:p>
        </p:txBody>
      </p:sp>
      <p:sp>
        <p:nvSpPr>
          <p:cNvPr id="4" name="Marcador de Posição do Número do Diapositivo 3"/>
          <p:cNvSpPr>
            <a:spLocks noGrp="1"/>
          </p:cNvSpPr>
          <p:nvPr>
            <p:ph type="sldNum" sz="quarter" idx="12"/>
          </p:nvPr>
        </p:nvSpPr>
        <p:spPr/>
        <p:txBody>
          <a:bodyPr/>
          <a:lstStyle>
            <a:extLst/>
          </a:lstStyle>
          <a:p>
            <a:fld id="{266388E7-EBF4-4B15-840B-05274C6D6DC6}" type="slidenum">
              <a:rPr lang="pt-PT" smtClean="0"/>
              <a:pPr/>
              <a:t>‹nº›</a:t>
            </a:fld>
            <a:endParaRPr lang="pt-PT"/>
          </a:p>
        </p:txBody>
      </p:sp>
      <p:sp>
        <p:nvSpPr>
          <p:cNvPr id="6" name="Rectângulo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pt-PT" smtClean="0"/>
              <a:t>Clique para editar o estilo</a:t>
            </a:r>
            <a:endParaRPr kumimoji="0" lang="en-US"/>
          </a:p>
        </p:txBody>
      </p:sp>
      <p:sp>
        <p:nvSpPr>
          <p:cNvPr id="3" name="Marcador de Posição do Texto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pt-PT" smtClean="0"/>
              <a:t>Clique para editar os estilos</a:t>
            </a:r>
          </a:p>
        </p:txBody>
      </p:sp>
      <p:sp>
        <p:nvSpPr>
          <p:cNvPr id="4" name="Marcador de Posição de Conteúdo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5" name="Marcador de Posição da Data 4"/>
          <p:cNvSpPr>
            <a:spLocks noGrp="1"/>
          </p:cNvSpPr>
          <p:nvPr>
            <p:ph type="dt" sz="half" idx="10"/>
          </p:nvPr>
        </p:nvSpPr>
        <p:spPr/>
        <p:txBody>
          <a:bodyPr/>
          <a:lstStyle>
            <a:extLst/>
          </a:lstStyle>
          <a:p>
            <a:fld id="{E40F65BB-7190-4490-9CBB-A08F9B4FD319}" type="datetimeFigureOut">
              <a:rPr lang="pt-PT" smtClean="0"/>
              <a:pPr/>
              <a:t>30-09-2011</a:t>
            </a:fld>
            <a:endParaRPr lang="pt-PT"/>
          </a:p>
        </p:txBody>
      </p:sp>
      <p:sp>
        <p:nvSpPr>
          <p:cNvPr id="6" name="Marcador de Posição do Rodapé 5"/>
          <p:cNvSpPr>
            <a:spLocks noGrp="1"/>
          </p:cNvSpPr>
          <p:nvPr>
            <p:ph type="ftr" sz="quarter" idx="11"/>
          </p:nvPr>
        </p:nvSpPr>
        <p:spPr/>
        <p:txBody>
          <a:bodyPr/>
          <a:lstStyle>
            <a:extLst/>
          </a:lstStyle>
          <a:p>
            <a:endParaRPr lang="pt-PT"/>
          </a:p>
        </p:txBody>
      </p:sp>
      <p:sp>
        <p:nvSpPr>
          <p:cNvPr id="7" name="Marcador de Posição do Número do Diapositivo 6"/>
          <p:cNvSpPr>
            <a:spLocks noGrp="1"/>
          </p:cNvSpPr>
          <p:nvPr>
            <p:ph type="sldNum" sz="quarter" idx="12"/>
          </p:nvPr>
        </p:nvSpPr>
        <p:spPr/>
        <p:txBody>
          <a:bodyPr/>
          <a:lstStyle>
            <a:extLst/>
          </a:lstStyle>
          <a:p>
            <a:fld id="{266388E7-EBF4-4B15-840B-05274C6D6DC6}" type="slidenum">
              <a:rPr lang="pt-PT" smtClean="0"/>
              <a:pPr/>
              <a:t>‹nº›</a:t>
            </a:fld>
            <a:endParaRPr lang="pt-P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pt-PT" smtClean="0"/>
              <a:t>Clique para editar o estilo</a:t>
            </a:r>
            <a:endParaRPr kumimoji="0" lang="en-US"/>
          </a:p>
        </p:txBody>
      </p:sp>
      <p:sp>
        <p:nvSpPr>
          <p:cNvPr id="5" name="Marcador de Posição da Data 4"/>
          <p:cNvSpPr>
            <a:spLocks noGrp="1"/>
          </p:cNvSpPr>
          <p:nvPr>
            <p:ph type="dt" sz="half" idx="10"/>
          </p:nvPr>
        </p:nvSpPr>
        <p:spPr/>
        <p:txBody>
          <a:bodyPr/>
          <a:lstStyle>
            <a:extLst/>
          </a:lstStyle>
          <a:p>
            <a:fld id="{E40F65BB-7190-4490-9CBB-A08F9B4FD319}" type="datetimeFigureOut">
              <a:rPr lang="pt-PT" smtClean="0"/>
              <a:pPr/>
              <a:t>30-09-2011</a:t>
            </a:fld>
            <a:endParaRPr lang="pt-PT"/>
          </a:p>
        </p:txBody>
      </p:sp>
      <p:sp>
        <p:nvSpPr>
          <p:cNvPr id="6" name="Marcador de Posição do Rodapé 5"/>
          <p:cNvSpPr>
            <a:spLocks noGrp="1"/>
          </p:cNvSpPr>
          <p:nvPr>
            <p:ph type="ftr" sz="quarter" idx="11"/>
          </p:nvPr>
        </p:nvSpPr>
        <p:spPr/>
        <p:txBody>
          <a:bodyPr/>
          <a:lstStyle>
            <a:extLst/>
          </a:lstStyle>
          <a:p>
            <a:endParaRPr lang="pt-PT"/>
          </a:p>
        </p:txBody>
      </p:sp>
      <p:sp>
        <p:nvSpPr>
          <p:cNvPr id="7" name="Marcador de Posição do Número do Diapositivo 6"/>
          <p:cNvSpPr>
            <a:spLocks noGrp="1"/>
          </p:cNvSpPr>
          <p:nvPr>
            <p:ph type="sldNum" sz="quarter" idx="12"/>
          </p:nvPr>
        </p:nvSpPr>
        <p:spPr/>
        <p:txBody>
          <a:bodyPr/>
          <a:lstStyle>
            <a:extLst/>
          </a:lstStyle>
          <a:p>
            <a:fld id="{266388E7-EBF4-4B15-840B-05274C6D6DC6}" type="slidenum">
              <a:rPr lang="pt-PT" smtClean="0"/>
              <a:pPr/>
              <a:t>‹nº›</a:t>
            </a:fld>
            <a:endParaRPr lang="pt-PT"/>
          </a:p>
        </p:txBody>
      </p:sp>
      <p:sp>
        <p:nvSpPr>
          <p:cNvPr id="8" name="Rectângulo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Marcador de Posição da Imagem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pt-PT" smtClean="0"/>
              <a:t>Clique no ícone para adicionar uma imagem</a:t>
            </a:r>
            <a:endParaRPr kumimoji="0" lang="en-US" dirty="0"/>
          </a:p>
        </p:txBody>
      </p:sp>
      <p:sp>
        <p:nvSpPr>
          <p:cNvPr id="9" name="Fluxograma: Processo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uxograma: Processo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Marcador de Posição do Texto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pt-PT" smtClean="0"/>
              <a:t>Clique para editar os estilos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7" name="Circular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Anel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ângulo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Marcador de Posição do Título 4"/>
          <p:cNvSpPr>
            <a:spLocks noGrp="1"/>
          </p:cNvSpPr>
          <p:nvPr>
            <p:ph type="title"/>
          </p:nvPr>
        </p:nvSpPr>
        <p:spPr>
          <a:xfrm>
            <a:off x="1435608" y="274638"/>
            <a:ext cx="7498080" cy="1143000"/>
          </a:xfrm>
          <a:prstGeom prst="rect">
            <a:avLst/>
          </a:prstGeom>
        </p:spPr>
        <p:txBody>
          <a:bodyPr anchor="ctr">
            <a:normAutofit/>
          </a:bodyPr>
          <a:lstStyle>
            <a:extLst/>
          </a:lstStyle>
          <a:p>
            <a:r>
              <a:rPr kumimoji="0" lang="pt-PT" smtClean="0"/>
              <a:t>Clique para editar o estilo</a:t>
            </a:r>
            <a:endParaRPr kumimoji="0" lang="en-US"/>
          </a:p>
        </p:txBody>
      </p:sp>
      <p:sp>
        <p:nvSpPr>
          <p:cNvPr id="9" name="Marcador de Posição do Texto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pt-PT" smtClean="0"/>
              <a:t>Clique para editar os estilos</a:t>
            </a:r>
          </a:p>
          <a:p>
            <a:pPr lvl="1" eaLnBrk="1" latinLnBrk="0" hangingPunct="1"/>
            <a:r>
              <a:rPr kumimoji="0" lang="pt-PT" smtClean="0"/>
              <a:t>Segundo nível</a:t>
            </a:r>
          </a:p>
          <a:p>
            <a:pPr lvl="2" eaLnBrk="1" latinLnBrk="0" hangingPunct="1"/>
            <a:r>
              <a:rPr kumimoji="0" lang="pt-PT" smtClean="0"/>
              <a:t>Terceiro nível</a:t>
            </a:r>
          </a:p>
          <a:p>
            <a:pPr lvl="3" eaLnBrk="1" latinLnBrk="0" hangingPunct="1"/>
            <a:r>
              <a:rPr kumimoji="0" lang="pt-PT" smtClean="0"/>
              <a:t>Quarto nível</a:t>
            </a:r>
          </a:p>
          <a:p>
            <a:pPr lvl="4" eaLnBrk="1" latinLnBrk="0" hangingPunct="1"/>
            <a:r>
              <a:rPr kumimoji="0" lang="pt-PT" smtClean="0"/>
              <a:t>Quinto nível</a:t>
            </a:r>
            <a:endParaRPr kumimoji="0" lang="en-US"/>
          </a:p>
        </p:txBody>
      </p:sp>
      <p:sp>
        <p:nvSpPr>
          <p:cNvPr id="24" name="Marcador de Posição da Data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E40F65BB-7190-4490-9CBB-A08F9B4FD319}" type="datetimeFigureOut">
              <a:rPr lang="pt-PT" smtClean="0"/>
              <a:pPr/>
              <a:t>30-09-2011</a:t>
            </a:fld>
            <a:endParaRPr lang="pt-PT"/>
          </a:p>
        </p:txBody>
      </p:sp>
      <p:sp>
        <p:nvSpPr>
          <p:cNvPr id="10" name="Marcador de Posição do Rodapé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pt-PT"/>
          </a:p>
        </p:txBody>
      </p:sp>
      <p:sp>
        <p:nvSpPr>
          <p:cNvPr id="22" name="Marcador de Posição do Número do Diapositivo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266388E7-EBF4-4B15-840B-05274C6D6DC6}" type="slidenum">
              <a:rPr lang="pt-PT" smtClean="0"/>
              <a:pPr/>
              <a:t>‹nº›</a:t>
            </a:fld>
            <a:endParaRPr lang="pt-PT"/>
          </a:p>
        </p:txBody>
      </p:sp>
      <p:sp>
        <p:nvSpPr>
          <p:cNvPr id="15" name="Rectângulo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1403648" y="188640"/>
            <a:ext cx="7406640" cy="6120680"/>
          </a:xfrm>
          <a:solidFill>
            <a:schemeClr val="accent2">
              <a:lumMod val="20000"/>
              <a:lumOff val="80000"/>
            </a:schemeClr>
          </a:solidFill>
        </p:spPr>
        <p:txBody>
          <a:bodyPr>
            <a:normAutofit/>
          </a:bodyPr>
          <a:lstStyle/>
          <a:p>
            <a:pPr algn="ctr"/>
            <a:endParaRPr lang="pt-PT" sz="4800" dirty="0" smtClean="0">
              <a:solidFill>
                <a:srgbClr val="FF0000"/>
              </a:solidFill>
              <a:latin typeface="Times New Roman" pitchFamily="18" charset="0"/>
              <a:cs typeface="Times New Roman" pitchFamily="18" charset="0"/>
            </a:endParaRPr>
          </a:p>
          <a:p>
            <a:pPr algn="ctr"/>
            <a:endParaRPr lang="pt-PT" sz="4000" dirty="0" smtClean="0">
              <a:solidFill>
                <a:srgbClr val="FF0000"/>
              </a:solidFill>
              <a:latin typeface="Times New Roman" pitchFamily="18" charset="0"/>
              <a:cs typeface="Times New Roman" pitchFamily="18" charset="0"/>
            </a:endParaRPr>
          </a:p>
          <a:p>
            <a:pPr algn="ctr"/>
            <a:r>
              <a:rPr lang="pt-PT" sz="4000" dirty="0" smtClean="0">
                <a:solidFill>
                  <a:srgbClr val="FF0000"/>
                </a:solidFill>
                <a:latin typeface="Times New Roman" pitchFamily="18" charset="0"/>
                <a:cs typeface="Times New Roman" pitchFamily="18" charset="0"/>
              </a:rPr>
              <a:t>Detecção Remota</a:t>
            </a:r>
          </a:p>
          <a:p>
            <a:pPr algn="ctr"/>
            <a:r>
              <a:rPr lang="pt-PT" sz="3600" b="1" dirty="0" smtClean="0">
                <a:solidFill>
                  <a:schemeClr val="accent1">
                    <a:lumMod val="60000"/>
                    <a:lumOff val="40000"/>
                  </a:schemeClr>
                </a:solidFill>
                <a:effectLst>
                  <a:outerShdw blurRad="38100" dist="38100" dir="2700000" algn="tl">
                    <a:srgbClr val="000000">
                      <a:alpha val="43137"/>
                    </a:srgbClr>
                  </a:outerShdw>
                </a:effectLst>
                <a:latin typeface="Times New Roman" pitchFamily="18" charset="0"/>
                <a:cs typeface="Times New Roman" pitchFamily="18" charset="0"/>
              </a:rPr>
              <a:t>DETECÇÃO REMOTA POR MICROONDAS:</a:t>
            </a:r>
          </a:p>
          <a:p>
            <a:pPr algn="ctr"/>
            <a:r>
              <a:rPr lang="pt-PT" sz="3600" b="1" dirty="0" smtClean="0">
                <a:solidFill>
                  <a:schemeClr val="accent1">
                    <a:lumMod val="60000"/>
                    <a:lumOff val="40000"/>
                  </a:schemeClr>
                </a:solidFill>
                <a:effectLst>
                  <a:outerShdw blurRad="38100" dist="38100" dir="2700000" algn="tl">
                    <a:srgbClr val="000000">
                      <a:alpha val="43137"/>
                    </a:srgbClr>
                  </a:outerShdw>
                </a:effectLst>
                <a:latin typeface="Times New Roman" pitchFamily="18" charset="0"/>
                <a:cs typeface="Times New Roman" pitchFamily="18" charset="0"/>
              </a:rPr>
              <a:t>APLICAÇÕES TERRESTRES E À SUPERFÍCIE OCEÂNICA</a:t>
            </a:r>
          </a:p>
          <a:p>
            <a:pPr algn="ctr"/>
            <a:endParaRPr lang="pt-PT" sz="3600" b="1" dirty="0" smtClean="0">
              <a:solidFill>
                <a:schemeClr val="accent1">
                  <a:lumMod val="60000"/>
                  <a:lumOff val="40000"/>
                </a:schemeClr>
              </a:solidFill>
              <a:effectLst>
                <a:outerShdw blurRad="38100" dist="38100" dir="2700000" algn="tl">
                  <a:srgbClr val="000000">
                    <a:alpha val="43137"/>
                  </a:srgbClr>
                </a:outerShdw>
              </a:effectLst>
              <a:latin typeface="Times New Roman" pitchFamily="18" charset="0"/>
              <a:cs typeface="Times New Roman" pitchFamily="18" charset="0"/>
            </a:endParaRPr>
          </a:p>
          <a:p>
            <a:pPr algn="ctr"/>
            <a:endParaRPr lang="pt-PT" sz="4800" dirty="0">
              <a:solidFill>
                <a:srgbClr val="FF0000"/>
              </a:solidFill>
              <a:latin typeface="Times New Roman" pitchFamily="18" charset="0"/>
              <a:cs typeface="Times New Roman" pitchFamily="18" charset="0"/>
            </a:endParaRPr>
          </a:p>
        </p:txBody>
      </p:sp>
      <p:pic>
        <p:nvPicPr>
          <p:cNvPr id="1027" name="Imagem 1"/>
          <p:cNvPicPr>
            <a:picLocks noChangeAspect="1" noChangeArrowheads="1"/>
          </p:cNvPicPr>
          <p:nvPr/>
        </p:nvPicPr>
        <p:blipFill>
          <a:blip r:embed="rId2" cstate="print"/>
          <a:srcRect/>
          <a:stretch>
            <a:fillRect/>
          </a:stretch>
        </p:blipFill>
        <p:spPr bwMode="auto">
          <a:xfrm>
            <a:off x="3851920" y="620688"/>
            <a:ext cx="2551113" cy="1060450"/>
          </a:xfrm>
          <a:prstGeom prst="rect">
            <a:avLst/>
          </a:prstGeom>
          <a:noFill/>
        </p:spPr>
      </p:pic>
      <p:sp>
        <p:nvSpPr>
          <p:cNvPr id="10" name="CaixaDeTexto 9"/>
          <p:cNvSpPr txBox="1"/>
          <p:nvPr/>
        </p:nvSpPr>
        <p:spPr>
          <a:xfrm>
            <a:off x="2771800" y="5085184"/>
            <a:ext cx="4248472" cy="369332"/>
          </a:xfrm>
          <a:prstGeom prst="rect">
            <a:avLst/>
          </a:prstGeom>
          <a:noFill/>
        </p:spPr>
        <p:txBody>
          <a:bodyPr wrap="square" rtlCol="0">
            <a:spAutoFit/>
          </a:bodyPr>
          <a:lstStyle/>
          <a:p>
            <a:endParaRPr lang="pt-PT" dirty="0"/>
          </a:p>
        </p:txBody>
      </p:sp>
      <p:sp>
        <p:nvSpPr>
          <p:cNvPr id="1029" name="Rectangle 5"/>
          <p:cNvSpPr>
            <a:spLocks noChangeArrowheads="1"/>
          </p:cNvSpPr>
          <p:nvPr/>
        </p:nvSpPr>
        <p:spPr bwMode="auto">
          <a:xfrm>
            <a:off x="1452598" y="5659016"/>
            <a:ext cx="6885859" cy="4616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2400" b="1" i="0" u="none" strike="noStrike" cap="none" normalizeH="0" baseline="0" dirty="0" smtClean="0">
                <a:ln>
                  <a:noFill/>
                </a:ln>
                <a:solidFill>
                  <a:srgbClr val="663300"/>
                </a:solidFill>
                <a:effectLst/>
                <a:latin typeface="Times New Roman" pitchFamily="18" charset="0"/>
                <a:ea typeface="Calibri" pitchFamily="34" charset="0"/>
                <a:cs typeface="Times New Roman" pitchFamily="18" charset="0"/>
              </a:rPr>
              <a:t>Autor: André Filipe Baptista Fernandes (Nº 50343)</a:t>
            </a:r>
            <a:endParaRPr kumimoji="0" lang="pt-PT" sz="2400" b="0" i="0" u="none" strike="noStrike" cap="none" normalizeH="0" baseline="0" dirty="0" smtClean="0">
              <a:ln>
                <a:noFill/>
              </a:ln>
              <a:solidFill>
                <a:srgbClr val="663300"/>
              </a:solidFill>
              <a:effectLst/>
              <a:latin typeface="Arial" pitchFamily="34" charset="0"/>
            </a:endParaRPr>
          </a:p>
        </p:txBody>
      </p:sp>
      <p:sp>
        <p:nvSpPr>
          <p:cNvPr id="12" name="CaixaDeTexto 11"/>
          <p:cNvSpPr txBox="1"/>
          <p:nvPr/>
        </p:nvSpPr>
        <p:spPr>
          <a:xfrm>
            <a:off x="2339752" y="4581128"/>
            <a:ext cx="4608512" cy="369332"/>
          </a:xfrm>
          <a:prstGeom prst="rect">
            <a:avLst/>
          </a:prstGeom>
          <a:noFill/>
        </p:spPr>
        <p:txBody>
          <a:bodyPr wrap="square" rtlCol="0">
            <a:spAutoFit/>
          </a:bodyPr>
          <a:lstStyle/>
          <a:p>
            <a:endParaRPr lang="pt-PT" dirty="0"/>
          </a:p>
        </p:txBody>
      </p:sp>
      <p:sp>
        <p:nvSpPr>
          <p:cNvPr id="1030" name="Rectangle 6"/>
          <p:cNvSpPr>
            <a:spLocks noChangeArrowheads="1"/>
          </p:cNvSpPr>
          <p:nvPr/>
        </p:nvSpPr>
        <p:spPr bwMode="auto">
          <a:xfrm>
            <a:off x="2195736" y="4725144"/>
            <a:ext cx="5693417" cy="83099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2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Docente Responsável: Professora Doutora</a:t>
            </a:r>
          </a:p>
          <a:p>
            <a:pPr marL="0" marR="0" lvl="0" indent="0" algn="ctr" defTabSz="914400" rtl="0" eaLnBrk="1" fontAlgn="base" latinLnBrk="0" hangingPunct="1">
              <a:lnSpc>
                <a:spcPct val="100000"/>
              </a:lnSpc>
              <a:spcBef>
                <a:spcPct val="0"/>
              </a:spcBef>
              <a:spcAft>
                <a:spcPct val="0"/>
              </a:spcAft>
              <a:buClrTx/>
              <a:buSzTx/>
              <a:buFontTx/>
              <a:buNone/>
              <a:tabLst/>
            </a:pPr>
            <a:r>
              <a:rPr kumimoji="0" lang="pt-PT" sz="2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Maria </a:t>
            </a:r>
            <a:r>
              <a:rPr lang="pt-PT" sz="2400" b="1" dirty="0" smtClean="0">
                <a:latin typeface="Times New Roman" pitchFamily="18" charset="0"/>
                <a:cs typeface="Times New Roman" pitchFamily="18" charset="0"/>
              </a:rPr>
              <a:t>Dolores Manso Orgaz</a:t>
            </a:r>
            <a:endParaRPr kumimoji="0" lang="pt-PT" sz="2400" b="0" i="0" u="none" strike="noStrike" cap="none" normalizeH="0" baseline="0" dirty="0" smtClean="0">
              <a:ln>
                <a:noFill/>
              </a:ln>
              <a:solidFill>
                <a:schemeClr val="tx1"/>
              </a:solidFill>
              <a:effectLst/>
              <a:latin typeface="Arial" pitchFamily="34"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cBhvr additive="base">
                                        <p:cTn id="7" dur="500" fill="hold"/>
                                        <p:tgtEl>
                                          <p:spTgt spid="1027"/>
                                        </p:tgtEl>
                                        <p:attrNameLst>
                                          <p:attrName>ppt_x</p:attrName>
                                        </p:attrNameLst>
                                      </p:cBhvr>
                                      <p:tavLst>
                                        <p:tav tm="0">
                                          <p:val>
                                            <p:strVal val="#ppt_x"/>
                                          </p:val>
                                        </p:tav>
                                        <p:tav tm="100000">
                                          <p:val>
                                            <p:strVal val="#ppt_x"/>
                                          </p:val>
                                        </p:tav>
                                      </p:tavLst>
                                    </p:anim>
                                    <p:anim calcmode="lin" valueType="num">
                                      <p:cBhvr additive="base">
                                        <p:cTn id="8"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331640" y="260648"/>
            <a:ext cx="7406640" cy="6597352"/>
          </a:xfrm>
          <a:solidFill>
            <a:schemeClr val="accent2">
              <a:lumMod val="20000"/>
              <a:lumOff val="80000"/>
            </a:schemeClr>
          </a:solidFill>
        </p:spPr>
        <p:txBody>
          <a:bodyPr>
            <a:normAutofit fontScale="90000"/>
          </a:bodyPr>
          <a:lstStyle/>
          <a:p>
            <a:pPr lvl="2" algn="ctr"/>
            <a:r>
              <a:rPr lang="pt-PT" sz="3600" b="1" dirty="0" smtClean="0">
                <a:solidFill>
                  <a:srgbClr val="663300"/>
                </a:solidFill>
                <a:latin typeface="Times New Roman" pitchFamily="18" charset="0"/>
                <a:cs typeface="Times New Roman" pitchFamily="18" charset="0"/>
              </a:rPr>
              <a:t/>
            </a:r>
            <a:br>
              <a:rPr lang="pt-PT" sz="3600" b="1" dirty="0" smtClean="0">
                <a:solidFill>
                  <a:srgbClr val="663300"/>
                </a:solidFill>
                <a:latin typeface="Times New Roman" pitchFamily="18" charset="0"/>
                <a:cs typeface="Times New Roman" pitchFamily="18" charset="0"/>
              </a:rPr>
            </a:br>
            <a:r>
              <a:rPr lang="pt-PT" sz="3600" b="1" dirty="0">
                <a:solidFill>
                  <a:srgbClr val="663300"/>
                </a:solidFill>
                <a:latin typeface="Times New Roman" pitchFamily="18" charset="0"/>
                <a:cs typeface="Times New Roman" pitchFamily="18" charset="0"/>
              </a:rPr>
              <a:t/>
            </a:r>
            <a:br>
              <a:rPr lang="pt-PT" sz="3600" b="1" dirty="0">
                <a:solidFill>
                  <a:srgbClr val="663300"/>
                </a:solidFill>
                <a:latin typeface="Times New Roman" pitchFamily="18" charset="0"/>
                <a:cs typeface="Times New Roman" pitchFamily="18" charset="0"/>
              </a:rPr>
            </a:br>
            <a:r>
              <a:rPr lang="pt-PT" sz="3600" b="1" dirty="0" smtClean="0">
                <a:solidFill>
                  <a:srgbClr val="663300"/>
                </a:solidFill>
                <a:latin typeface="Times New Roman" pitchFamily="18" charset="0"/>
                <a:cs typeface="Times New Roman" pitchFamily="18" charset="0"/>
              </a:rPr>
              <a:t/>
            </a:r>
            <a:br>
              <a:rPr lang="pt-PT" sz="3600" b="1" dirty="0" smtClean="0">
                <a:solidFill>
                  <a:srgbClr val="663300"/>
                </a:solidFill>
                <a:latin typeface="Times New Roman" pitchFamily="18" charset="0"/>
                <a:cs typeface="Times New Roman" pitchFamily="18" charset="0"/>
              </a:rPr>
            </a:br>
            <a:r>
              <a:rPr lang="pt-PT" sz="3600" b="1" dirty="0">
                <a:solidFill>
                  <a:srgbClr val="663300"/>
                </a:solidFill>
                <a:latin typeface="Times New Roman" pitchFamily="18" charset="0"/>
                <a:cs typeface="Times New Roman" pitchFamily="18" charset="0"/>
              </a:rPr>
              <a:t/>
            </a:r>
            <a:br>
              <a:rPr lang="pt-PT" sz="3600" b="1" dirty="0">
                <a:solidFill>
                  <a:srgbClr val="663300"/>
                </a:solidFill>
                <a:latin typeface="Times New Roman" pitchFamily="18" charset="0"/>
                <a:cs typeface="Times New Roman" pitchFamily="18" charset="0"/>
              </a:rPr>
            </a:br>
            <a:r>
              <a:rPr lang="pt-PT" sz="3600" b="1" dirty="0" smtClean="0">
                <a:solidFill>
                  <a:srgbClr val="663300"/>
                </a:solidFill>
                <a:latin typeface="Times New Roman" pitchFamily="18" charset="0"/>
                <a:cs typeface="Times New Roman" pitchFamily="18" charset="0"/>
              </a:rPr>
              <a:t/>
            </a:r>
            <a:br>
              <a:rPr lang="pt-PT" sz="3600" b="1" dirty="0" smtClean="0">
                <a:solidFill>
                  <a:srgbClr val="663300"/>
                </a:solidFill>
                <a:latin typeface="Times New Roman" pitchFamily="18" charset="0"/>
                <a:cs typeface="Times New Roman" pitchFamily="18" charset="0"/>
              </a:rPr>
            </a:br>
            <a:r>
              <a:rPr lang="pt-PT" sz="3600" b="1" dirty="0" smtClean="0">
                <a:solidFill>
                  <a:srgbClr val="663300"/>
                </a:solidFill>
                <a:latin typeface="Times New Roman" pitchFamily="18" charset="0"/>
                <a:cs typeface="Times New Roman" pitchFamily="18" charset="0"/>
              </a:rPr>
              <a:t/>
            </a:r>
            <a:br>
              <a:rPr lang="pt-PT" sz="3600" b="1" dirty="0" smtClean="0">
                <a:solidFill>
                  <a:srgbClr val="663300"/>
                </a:solidFill>
                <a:latin typeface="Times New Roman" pitchFamily="18" charset="0"/>
                <a:cs typeface="Times New Roman" pitchFamily="18" charset="0"/>
              </a:rPr>
            </a:br>
            <a:r>
              <a:rPr lang="pt-PT" sz="4000" b="1" dirty="0" smtClean="0">
                <a:solidFill>
                  <a:srgbClr val="000099"/>
                </a:solidFill>
              </a:rPr>
              <a:t/>
            </a:r>
            <a:br>
              <a:rPr lang="pt-PT" sz="4000" b="1" dirty="0" smtClean="0">
                <a:solidFill>
                  <a:srgbClr val="000099"/>
                </a:solidFill>
              </a:rPr>
            </a:br>
            <a:r>
              <a:rPr lang="pt-PT" sz="4000" b="1" dirty="0">
                <a:solidFill>
                  <a:srgbClr val="000099"/>
                </a:solidFill>
              </a:rPr>
              <a:t/>
            </a:r>
            <a:br>
              <a:rPr lang="pt-PT" sz="4000" b="1" dirty="0">
                <a:solidFill>
                  <a:srgbClr val="000099"/>
                </a:solidFill>
              </a:rPr>
            </a:br>
            <a:r>
              <a:rPr lang="pt-PT" sz="4000" b="1" dirty="0" smtClean="0">
                <a:solidFill>
                  <a:srgbClr val="000099"/>
                </a:solidFill>
              </a:rPr>
              <a:t/>
            </a:r>
            <a:br>
              <a:rPr lang="pt-PT" sz="4000" b="1" dirty="0" smtClean="0">
                <a:solidFill>
                  <a:srgbClr val="000099"/>
                </a:solidFill>
              </a:rPr>
            </a:br>
            <a:r>
              <a:rPr lang="pt-PT" sz="4000" b="1" dirty="0" smtClean="0">
                <a:solidFill>
                  <a:srgbClr val="663300"/>
                </a:solidFill>
                <a:latin typeface="Times New Roman" pitchFamily="18" charset="0"/>
                <a:cs typeface="Times New Roman" pitchFamily="18" charset="0"/>
              </a:rPr>
              <a:t/>
            </a:r>
            <a:br>
              <a:rPr lang="pt-PT" sz="4000" b="1" dirty="0" smtClean="0">
                <a:solidFill>
                  <a:srgbClr val="663300"/>
                </a:solidFill>
                <a:latin typeface="Times New Roman" pitchFamily="18" charset="0"/>
                <a:cs typeface="Times New Roman" pitchFamily="18" charset="0"/>
              </a:rPr>
            </a:br>
            <a:r>
              <a:rPr lang="pt-PT" sz="4000" b="1" dirty="0">
                <a:solidFill>
                  <a:srgbClr val="663300"/>
                </a:solidFill>
                <a:latin typeface="Times New Roman" pitchFamily="18" charset="0"/>
                <a:cs typeface="Times New Roman" pitchFamily="18" charset="0"/>
              </a:rPr>
              <a:t/>
            </a:r>
            <a:br>
              <a:rPr lang="pt-PT" sz="4000" b="1" dirty="0">
                <a:solidFill>
                  <a:srgbClr val="663300"/>
                </a:solidFill>
                <a:latin typeface="Times New Roman" pitchFamily="18" charset="0"/>
                <a:cs typeface="Times New Roman" pitchFamily="18" charset="0"/>
              </a:rPr>
            </a:br>
            <a:r>
              <a:rPr lang="pt-PT" sz="4000" b="1" dirty="0" smtClean="0">
                <a:solidFill>
                  <a:srgbClr val="663300"/>
                </a:solidFill>
                <a:latin typeface="Times New Roman" pitchFamily="18" charset="0"/>
                <a:cs typeface="Times New Roman" pitchFamily="18" charset="0"/>
              </a:rPr>
              <a:t/>
            </a:r>
            <a:br>
              <a:rPr lang="pt-PT" sz="4000" b="1" dirty="0" smtClean="0">
                <a:solidFill>
                  <a:srgbClr val="663300"/>
                </a:solidFill>
                <a:latin typeface="Times New Roman" pitchFamily="18" charset="0"/>
                <a:cs typeface="Times New Roman" pitchFamily="18" charset="0"/>
              </a:rPr>
            </a:br>
            <a:r>
              <a:rPr lang="pt-PT" sz="4000" b="1" dirty="0">
                <a:solidFill>
                  <a:srgbClr val="663300"/>
                </a:solidFill>
                <a:latin typeface="Times New Roman" pitchFamily="18" charset="0"/>
                <a:cs typeface="Times New Roman" pitchFamily="18" charset="0"/>
              </a:rPr>
              <a:t/>
            </a:r>
            <a:br>
              <a:rPr lang="pt-PT" sz="4000" b="1" dirty="0">
                <a:solidFill>
                  <a:srgbClr val="663300"/>
                </a:solidFill>
                <a:latin typeface="Times New Roman" pitchFamily="18" charset="0"/>
                <a:cs typeface="Times New Roman" pitchFamily="18" charset="0"/>
              </a:rPr>
            </a:br>
            <a:r>
              <a:rPr lang="pt-PT" sz="4000" b="1" dirty="0">
                <a:solidFill>
                  <a:srgbClr val="000099"/>
                </a:solidFill>
              </a:rPr>
              <a:t/>
            </a:r>
            <a:br>
              <a:rPr lang="pt-PT" sz="4000" b="1" dirty="0">
                <a:solidFill>
                  <a:srgbClr val="000099"/>
                </a:solidFill>
              </a:rPr>
            </a:br>
            <a:r>
              <a:rPr lang="pt-PT" sz="4000" b="1" dirty="0" smtClean="0">
                <a:solidFill>
                  <a:srgbClr val="000099"/>
                </a:solidFill>
              </a:rPr>
              <a:t/>
            </a:r>
            <a:br>
              <a:rPr lang="pt-PT" sz="4000" b="1" dirty="0" smtClean="0">
                <a:solidFill>
                  <a:srgbClr val="000099"/>
                </a:solidFill>
              </a:rPr>
            </a:br>
            <a:r>
              <a:rPr lang="pt-PT" sz="4000" b="1" dirty="0">
                <a:solidFill>
                  <a:srgbClr val="000099"/>
                </a:solidFill>
              </a:rPr>
              <a:t/>
            </a:r>
            <a:br>
              <a:rPr lang="pt-PT" sz="4000" b="1" dirty="0">
                <a:solidFill>
                  <a:srgbClr val="000099"/>
                </a:solidFill>
              </a:rPr>
            </a:br>
            <a:r>
              <a:rPr lang="pt-PT" sz="2700" dirty="0" smtClean="0">
                <a:solidFill>
                  <a:srgbClr val="000099"/>
                </a:solidFill>
                <a:latin typeface="Times New Roman" pitchFamily="18" charset="0"/>
                <a:cs typeface="Times New Roman" pitchFamily="18" charset="0"/>
              </a:rPr>
              <a:t/>
            </a:r>
            <a:br>
              <a:rPr lang="pt-PT" sz="2700" dirty="0" smtClean="0">
                <a:solidFill>
                  <a:srgbClr val="000099"/>
                </a:solidFill>
                <a:latin typeface="Times New Roman" pitchFamily="18" charset="0"/>
                <a:cs typeface="Times New Roman" pitchFamily="18" charset="0"/>
              </a:rPr>
            </a:br>
            <a:r>
              <a:rPr lang="pt-PT" sz="2700" dirty="0">
                <a:solidFill>
                  <a:srgbClr val="000099"/>
                </a:solidFill>
                <a:latin typeface="Times New Roman" pitchFamily="18" charset="0"/>
                <a:cs typeface="Times New Roman" pitchFamily="18" charset="0"/>
              </a:rPr>
              <a:t/>
            </a:r>
            <a:br>
              <a:rPr lang="pt-PT" sz="2700" dirty="0">
                <a:solidFill>
                  <a:srgbClr val="000099"/>
                </a:solidFill>
                <a:latin typeface="Times New Roman" pitchFamily="18" charset="0"/>
                <a:cs typeface="Times New Roman" pitchFamily="18" charset="0"/>
              </a:rPr>
            </a:br>
            <a:r>
              <a:rPr lang="pt-PT" sz="2700" dirty="0" smtClean="0">
                <a:solidFill>
                  <a:srgbClr val="000099"/>
                </a:solidFill>
                <a:latin typeface="Times New Roman" pitchFamily="18" charset="0"/>
                <a:cs typeface="Times New Roman" pitchFamily="18" charset="0"/>
              </a:rPr>
              <a:t/>
            </a:r>
            <a:br>
              <a:rPr lang="pt-PT" sz="2700" dirty="0" smtClean="0">
                <a:solidFill>
                  <a:srgbClr val="000099"/>
                </a:solidFill>
                <a:latin typeface="Times New Roman" pitchFamily="18" charset="0"/>
                <a:cs typeface="Times New Roman" pitchFamily="18" charset="0"/>
              </a:rPr>
            </a:br>
            <a:r>
              <a:rPr lang="pt-PT" sz="2700" dirty="0">
                <a:solidFill>
                  <a:srgbClr val="000099"/>
                </a:solidFill>
                <a:latin typeface="Times New Roman" pitchFamily="18" charset="0"/>
                <a:cs typeface="Times New Roman" pitchFamily="18" charset="0"/>
              </a:rPr>
              <a:t/>
            </a:r>
            <a:br>
              <a:rPr lang="pt-PT" sz="2700" dirty="0">
                <a:solidFill>
                  <a:srgbClr val="000099"/>
                </a:solidFill>
                <a:latin typeface="Times New Roman" pitchFamily="18" charset="0"/>
                <a:cs typeface="Times New Roman" pitchFamily="18" charset="0"/>
              </a:rPr>
            </a:br>
            <a:r>
              <a:rPr lang="pt-PT" sz="2400" dirty="0" smtClean="0">
                <a:solidFill>
                  <a:srgbClr val="000099"/>
                </a:solidFill>
                <a:latin typeface="Times New Roman" pitchFamily="18" charset="0"/>
                <a:cs typeface="Times New Roman" pitchFamily="18" charset="0"/>
              </a:rPr>
              <a:t/>
            </a:r>
            <a:br>
              <a:rPr lang="pt-PT" sz="2400" dirty="0" smtClean="0">
                <a:solidFill>
                  <a:srgbClr val="000099"/>
                </a:solidFill>
                <a:latin typeface="Times New Roman" pitchFamily="18" charset="0"/>
                <a:cs typeface="Times New Roman" pitchFamily="18" charset="0"/>
              </a:rPr>
            </a:br>
            <a:r>
              <a:rPr lang="pt-PT" sz="4000" b="1" dirty="0" smtClean="0">
                <a:solidFill>
                  <a:srgbClr val="000099"/>
                </a:solidFill>
              </a:rPr>
              <a:t/>
            </a:r>
            <a:br>
              <a:rPr lang="pt-PT" sz="4000" b="1" dirty="0" smtClean="0">
                <a:solidFill>
                  <a:srgbClr val="000099"/>
                </a:solidFill>
              </a:rPr>
            </a:br>
            <a:endParaRPr lang="pt-PT" dirty="0"/>
          </a:p>
        </p:txBody>
      </p:sp>
      <p:sp>
        <p:nvSpPr>
          <p:cNvPr id="7" name="CaixaDeTexto 6"/>
          <p:cNvSpPr txBox="1"/>
          <p:nvPr/>
        </p:nvSpPr>
        <p:spPr>
          <a:xfrm>
            <a:off x="5364088" y="4365104"/>
            <a:ext cx="2808312" cy="923330"/>
          </a:xfrm>
          <a:prstGeom prst="rect">
            <a:avLst/>
          </a:prstGeom>
          <a:noFill/>
        </p:spPr>
        <p:txBody>
          <a:bodyPr wrap="square" rtlCol="0">
            <a:spAutoFit/>
          </a:bodyPr>
          <a:lstStyle/>
          <a:p>
            <a:pPr algn="ctr"/>
            <a:r>
              <a:rPr lang="pt-PT" b="1" dirty="0" err="1" smtClean="0">
                <a:solidFill>
                  <a:srgbClr val="FF0000"/>
                </a:solidFill>
                <a:latin typeface="Times New Roman" pitchFamily="18" charset="0"/>
                <a:cs typeface="Times New Roman" pitchFamily="18" charset="0"/>
              </a:rPr>
              <a:t>Fig.</a:t>
            </a:r>
            <a:r>
              <a:rPr lang="pt-PT" b="1" dirty="0" smtClean="0">
                <a:solidFill>
                  <a:srgbClr val="FF0000"/>
                </a:solidFill>
                <a:latin typeface="Times New Roman" pitchFamily="18" charset="0"/>
                <a:cs typeface="Times New Roman" pitchFamily="18" charset="0"/>
              </a:rPr>
              <a:t> 4 – Emissões de microondas para tipos de superfícies comuns </a:t>
            </a:r>
            <a:endParaRPr lang="pt-PT" b="1" dirty="0">
              <a:solidFill>
                <a:srgbClr val="FF0000"/>
              </a:solidFill>
              <a:latin typeface="Times New Roman" pitchFamily="18" charset="0"/>
              <a:cs typeface="Times New Roman" pitchFamily="18" charset="0"/>
            </a:endParaRPr>
          </a:p>
        </p:txBody>
      </p:sp>
      <p:sp>
        <p:nvSpPr>
          <p:cNvPr id="8" name="CaixaDeTexto 7"/>
          <p:cNvSpPr txBox="1"/>
          <p:nvPr/>
        </p:nvSpPr>
        <p:spPr>
          <a:xfrm>
            <a:off x="1547664" y="764704"/>
            <a:ext cx="2880320" cy="5632311"/>
          </a:xfrm>
          <a:prstGeom prst="rect">
            <a:avLst/>
          </a:prstGeom>
          <a:noFill/>
        </p:spPr>
        <p:txBody>
          <a:bodyPr wrap="square" rtlCol="0">
            <a:spAutoFit/>
          </a:bodyPr>
          <a:lstStyle/>
          <a:p>
            <a:r>
              <a:rPr lang="pt-PT" sz="2000" dirty="0" smtClean="0">
                <a:solidFill>
                  <a:srgbClr val="000099"/>
                </a:solidFill>
                <a:latin typeface="Times New Roman" pitchFamily="18" charset="0"/>
                <a:cs typeface="Times New Roman" pitchFamily="18" charset="0"/>
              </a:rPr>
              <a:t>As duas propriedades que afectam, de um modo considerável, a quantidade de radiação de microondas emitida são a polarização e o efeito dieléctrico. Cada propriedade varia segundo o comprimento de onda e as características físicas do material reflector ou emissor. Este facto permite distinguir os elementos sólidos dos líquidos e congelados, tanto sobre terra firme como nas superfícies oceânicas.</a:t>
            </a:r>
            <a:endParaRPr lang="pt-PT" sz="2000" dirty="0">
              <a:solidFill>
                <a:srgbClr val="000099"/>
              </a:solidFill>
              <a:latin typeface="Times New Roman" pitchFamily="18" charset="0"/>
              <a:cs typeface="Times New Roman" pitchFamily="18" charset="0"/>
            </a:endParaRPr>
          </a:p>
        </p:txBody>
      </p:sp>
      <p:pic>
        <p:nvPicPr>
          <p:cNvPr id="4101" name="Picture 5"/>
          <p:cNvPicPr>
            <a:picLocks noChangeAspect="1" noChangeArrowheads="1"/>
          </p:cNvPicPr>
          <p:nvPr/>
        </p:nvPicPr>
        <p:blipFill>
          <a:blip r:embed="rId2" cstate="print"/>
          <a:srcRect l="36416" t="47249" r="35235" b="10226"/>
          <a:stretch>
            <a:fillRect/>
          </a:stretch>
        </p:blipFill>
        <p:spPr bwMode="auto">
          <a:xfrm>
            <a:off x="5004048" y="908720"/>
            <a:ext cx="3456384" cy="3240360"/>
          </a:xfrm>
          <a:prstGeom prst="rect">
            <a:avLst/>
          </a:prstGeom>
          <a:noFill/>
          <a:ln w="9525">
            <a:noFill/>
            <a:miter lim="800000"/>
            <a:headEnd/>
            <a:tailEnd/>
          </a:ln>
        </p:spPr>
      </p:pic>
    </p:spTree>
  </p:cSld>
  <p:clrMapOvr>
    <a:masterClrMapping/>
  </p:clrMapOvr>
  <p:transition>
    <p:wheel spokes="2"/>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ctrTitle"/>
          </p:nvPr>
        </p:nvSpPr>
        <p:spPr>
          <a:xfrm>
            <a:off x="1432560" y="359898"/>
            <a:ext cx="7406640" cy="6165446"/>
          </a:xfrm>
          <a:solidFill>
            <a:schemeClr val="accent2">
              <a:lumMod val="20000"/>
              <a:lumOff val="80000"/>
            </a:schemeClr>
          </a:solidFill>
        </p:spPr>
        <p:txBody>
          <a:bodyPr>
            <a:noAutofit/>
          </a:bodyPr>
          <a:lstStyle/>
          <a:p>
            <a:pPr algn="ct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latin typeface="Times New Roman" pitchFamily="18" charset="0"/>
                <a:cs typeface="Times New Roman" pitchFamily="18" charset="0"/>
              </a:rPr>
              <a:t/>
            </a:r>
            <a:br>
              <a:rPr lang="pt-PT" sz="4400" dirty="0" smtClean="0">
                <a:latin typeface="Times New Roman" pitchFamily="18" charset="0"/>
                <a:cs typeface="Times New Roman" pitchFamily="18" charset="0"/>
              </a:rPr>
            </a:br>
            <a:r>
              <a:rPr lang="pt-PT" sz="4400" dirty="0" smtClean="0">
                <a:latin typeface="Times New Roman" pitchFamily="18" charset="0"/>
                <a:cs typeface="Times New Roman" pitchFamily="18" charset="0"/>
              </a:rPr>
              <a:t/>
            </a:r>
            <a:br>
              <a:rPr lang="pt-PT" sz="4400" dirty="0" smtClean="0">
                <a:latin typeface="Times New Roman" pitchFamily="18" charset="0"/>
                <a:cs typeface="Times New Roman" pitchFamily="18" charset="0"/>
              </a:rPr>
            </a:br>
            <a:r>
              <a:rPr lang="pt-PT" sz="4400" dirty="0" smtClean="0">
                <a:latin typeface="Times New Roman" pitchFamily="18" charset="0"/>
                <a:cs typeface="Times New Roman" pitchFamily="18" charset="0"/>
              </a:rPr>
              <a:t/>
            </a:r>
            <a:br>
              <a:rPr lang="pt-PT" sz="4400" dirty="0" smtClean="0">
                <a:latin typeface="Times New Roman" pitchFamily="18" charset="0"/>
                <a:cs typeface="Times New Roman" pitchFamily="18" charset="0"/>
              </a:rPr>
            </a:br>
            <a:r>
              <a:rPr lang="pt-PT" sz="4400" dirty="0" smtClean="0">
                <a:latin typeface="Times New Roman" pitchFamily="18" charset="0"/>
                <a:cs typeface="Times New Roman" pitchFamily="18" charset="0"/>
              </a:rPr>
              <a:t/>
            </a:r>
            <a:br>
              <a:rPr lang="pt-PT" sz="4400" dirty="0" smtClean="0">
                <a:latin typeface="Times New Roman" pitchFamily="18" charset="0"/>
                <a:cs typeface="Times New Roman" pitchFamily="18" charset="0"/>
              </a:rPr>
            </a:br>
            <a:r>
              <a:rPr lang="pt-PT" sz="4400" dirty="0" smtClean="0">
                <a:latin typeface="Times New Roman" pitchFamily="18" charset="0"/>
                <a:cs typeface="Times New Roman" pitchFamily="18" charset="0"/>
              </a:rPr>
              <a:t/>
            </a:r>
            <a:br>
              <a:rPr lang="pt-PT" sz="4400" dirty="0" smtClean="0">
                <a:latin typeface="Times New Roman" pitchFamily="18" charset="0"/>
                <a:cs typeface="Times New Roman" pitchFamily="18" charset="0"/>
              </a:rPr>
            </a:br>
            <a:r>
              <a:rPr lang="pt-PT" sz="4400" dirty="0" smtClean="0">
                <a:latin typeface="Times New Roman" pitchFamily="18" charset="0"/>
                <a:cs typeface="Times New Roman" pitchFamily="18" charset="0"/>
              </a:rPr>
              <a:t/>
            </a:r>
            <a:br>
              <a:rPr lang="pt-PT" sz="4400" dirty="0" smtClean="0">
                <a:latin typeface="Times New Roman" pitchFamily="18" charset="0"/>
                <a:cs typeface="Times New Roman" pitchFamily="18" charset="0"/>
              </a:rPr>
            </a:br>
            <a:r>
              <a:rPr lang="pt-PT" sz="4400" dirty="0" smtClean="0">
                <a:latin typeface="Times New Roman" pitchFamily="18" charset="0"/>
                <a:cs typeface="Times New Roman" pitchFamily="18" charset="0"/>
              </a:rPr>
              <a:t/>
            </a:r>
            <a:br>
              <a:rPr lang="pt-PT" sz="4400" dirty="0" smtClean="0">
                <a:latin typeface="Times New Roman" pitchFamily="18" charset="0"/>
                <a:cs typeface="Times New Roman" pitchFamily="18" charset="0"/>
              </a:rPr>
            </a:br>
            <a:r>
              <a:rPr lang="pt-PT" sz="4400" dirty="0" smtClean="0">
                <a:latin typeface="Times New Roman" pitchFamily="18" charset="0"/>
                <a:cs typeface="Times New Roman" pitchFamily="18" charset="0"/>
              </a:rPr>
              <a:t/>
            </a:r>
            <a:br>
              <a:rPr lang="pt-PT" sz="4400" dirty="0" smtClean="0">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663300"/>
                </a:solidFill>
                <a:latin typeface="Times New Roman" pitchFamily="18" charset="0"/>
                <a:cs typeface="Times New Roman" pitchFamily="18" charset="0"/>
              </a:rPr>
              <a:t/>
            </a:r>
            <a:br>
              <a:rPr lang="pt-PT" sz="4400" dirty="0" smtClean="0">
                <a:solidFill>
                  <a:srgbClr val="663300"/>
                </a:solidFill>
                <a:latin typeface="Times New Roman" pitchFamily="18" charset="0"/>
                <a:cs typeface="Times New Roman" pitchFamily="18" charset="0"/>
              </a:rPr>
            </a:br>
            <a:r>
              <a:rPr lang="pt-PT" sz="4400" dirty="0" smtClean="0">
                <a:solidFill>
                  <a:srgbClr val="663300"/>
                </a:solidFill>
                <a:latin typeface="Times New Roman" pitchFamily="18" charset="0"/>
                <a:cs typeface="Times New Roman" pitchFamily="18" charset="0"/>
              </a:rPr>
              <a:t/>
            </a:r>
            <a:br>
              <a:rPr lang="pt-PT" sz="4400" dirty="0" smtClean="0">
                <a:solidFill>
                  <a:srgbClr val="663300"/>
                </a:solidFill>
                <a:latin typeface="Times New Roman" pitchFamily="18" charset="0"/>
                <a:cs typeface="Times New Roman" pitchFamily="18" charset="0"/>
              </a:rPr>
            </a:br>
            <a:r>
              <a:rPr lang="pt-PT" sz="4400" dirty="0" smtClean="0">
                <a:solidFill>
                  <a:srgbClr val="663300"/>
                </a:solidFill>
                <a:latin typeface="Times New Roman" pitchFamily="18" charset="0"/>
                <a:cs typeface="Times New Roman" pitchFamily="18" charset="0"/>
              </a:rPr>
              <a:t/>
            </a:r>
            <a:br>
              <a:rPr lang="pt-PT" sz="4400" dirty="0" smtClean="0">
                <a:solidFill>
                  <a:srgbClr val="663300"/>
                </a:solidFill>
                <a:latin typeface="Times New Roman" pitchFamily="18" charset="0"/>
                <a:cs typeface="Times New Roman" pitchFamily="18" charset="0"/>
              </a:rPr>
            </a:br>
            <a:r>
              <a:rPr lang="pt-PT" sz="4400" dirty="0" smtClean="0">
                <a:solidFill>
                  <a:srgbClr val="663300"/>
                </a:solidFill>
                <a:latin typeface="Times New Roman" pitchFamily="18" charset="0"/>
                <a:cs typeface="Times New Roman" pitchFamily="18" charset="0"/>
              </a:rPr>
              <a:t/>
            </a:r>
            <a:br>
              <a:rPr lang="pt-PT" sz="4400" dirty="0" smtClean="0">
                <a:solidFill>
                  <a:srgbClr val="663300"/>
                </a:solidFill>
                <a:latin typeface="Times New Roman" pitchFamily="18" charset="0"/>
                <a:cs typeface="Times New Roman" pitchFamily="18" charset="0"/>
              </a:rPr>
            </a:br>
            <a:r>
              <a:rPr lang="pt-PT" sz="6600" dirty="0" smtClean="0">
                <a:solidFill>
                  <a:srgbClr val="663300"/>
                </a:solidFill>
                <a:latin typeface="Times New Roman" pitchFamily="18" charset="0"/>
                <a:cs typeface="Times New Roman" pitchFamily="18" charset="0"/>
              </a:rPr>
              <a:t>Humidade do Solo e </a:t>
            </a:r>
            <a:br>
              <a:rPr lang="pt-PT" sz="6600" dirty="0" smtClean="0">
                <a:solidFill>
                  <a:srgbClr val="663300"/>
                </a:solidFill>
                <a:latin typeface="Times New Roman" pitchFamily="18" charset="0"/>
                <a:cs typeface="Times New Roman" pitchFamily="18" charset="0"/>
              </a:rPr>
            </a:br>
            <a:r>
              <a:rPr lang="pt-PT" sz="6600" dirty="0" smtClean="0">
                <a:solidFill>
                  <a:srgbClr val="663300"/>
                </a:solidFill>
                <a:latin typeface="Times New Roman" pitchFamily="18" charset="0"/>
                <a:cs typeface="Times New Roman" pitchFamily="18" charset="0"/>
              </a:rPr>
              <a:t>Humidade da Superfície</a:t>
            </a:r>
            <a:br>
              <a:rPr lang="pt-PT" sz="6600" dirty="0" smtClean="0">
                <a:solidFill>
                  <a:srgbClr val="663300"/>
                </a:solidFill>
                <a:latin typeface="Times New Roman" pitchFamily="18" charset="0"/>
                <a:cs typeface="Times New Roman" pitchFamily="18" charset="0"/>
              </a:rPr>
            </a:br>
            <a:r>
              <a:rPr lang="pt-PT" sz="6600" dirty="0" smtClean="0">
                <a:solidFill>
                  <a:srgbClr val="663300"/>
                </a:solidFill>
                <a:latin typeface="Times New Roman" pitchFamily="18" charset="0"/>
                <a:cs typeface="Times New Roman" pitchFamily="18" charset="0"/>
              </a:rPr>
              <a:t/>
            </a:r>
            <a:br>
              <a:rPr lang="pt-PT" sz="6600" dirty="0" smtClean="0">
                <a:solidFill>
                  <a:srgbClr val="663300"/>
                </a:solidFill>
                <a:latin typeface="Times New Roman" pitchFamily="18" charset="0"/>
                <a:cs typeface="Times New Roman" pitchFamily="18" charset="0"/>
              </a:rPr>
            </a:br>
            <a:endParaRPr lang="pt-PT" sz="6600" dirty="0">
              <a:latin typeface="Times New Roman" pitchFamily="18" charset="0"/>
              <a:cs typeface="Times New Roman" pitchFamily="18" charset="0"/>
            </a:endParaRP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ctrTitle"/>
          </p:nvPr>
        </p:nvSpPr>
        <p:spPr>
          <a:xfrm>
            <a:off x="1432560" y="359898"/>
            <a:ext cx="7406640" cy="6165446"/>
          </a:xfrm>
          <a:solidFill>
            <a:schemeClr val="accent2">
              <a:lumMod val="20000"/>
              <a:lumOff val="80000"/>
            </a:schemeClr>
          </a:solidFill>
        </p:spPr>
        <p:txBody>
          <a:bodyPr>
            <a:noAutofit/>
          </a:bodyPr>
          <a:lstStyle/>
          <a:p>
            <a:pPr algn="ct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latin typeface="Times New Roman" pitchFamily="18" charset="0"/>
                <a:cs typeface="Times New Roman" pitchFamily="18" charset="0"/>
              </a:rPr>
              <a:t/>
            </a:r>
            <a:br>
              <a:rPr lang="pt-PT" sz="4400" dirty="0" smtClean="0">
                <a:latin typeface="Times New Roman" pitchFamily="18" charset="0"/>
                <a:cs typeface="Times New Roman" pitchFamily="18" charset="0"/>
              </a:rPr>
            </a:br>
            <a:r>
              <a:rPr lang="pt-PT" sz="4400" dirty="0" smtClean="0">
                <a:latin typeface="Times New Roman" pitchFamily="18" charset="0"/>
                <a:cs typeface="Times New Roman" pitchFamily="18" charset="0"/>
              </a:rPr>
              <a:t/>
            </a:r>
            <a:br>
              <a:rPr lang="pt-PT" sz="4400" dirty="0" smtClean="0">
                <a:latin typeface="Times New Roman" pitchFamily="18" charset="0"/>
                <a:cs typeface="Times New Roman" pitchFamily="18" charset="0"/>
              </a:rPr>
            </a:br>
            <a:r>
              <a:rPr lang="pt-PT" sz="4400" dirty="0" smtClean="0">
                <a:latin typeface="Times New Roman" pitchFamily="18" charset="0"/>
                <a:cs typeface="Times New Roman" pitchFamily="18" charset="0"/>
              </a:rPr>
              <a:t/>
            </a:r>
            <a:br>
              <a:rPr lang="pt-PT" sz="4400" dirty="0" smtClean="0">
                <a:latin typeface="Times New Roman" pitchFamily="18" charset="0"/>
                <a:cs typeface="Times New Roman" pitchFamily="18" charset="0"/>
              </a:rPr>
            </a:br>
            <a:r>
              <a:rPr lang="pt-PT" sz="4400" dirty="0" smtClean="0">
                <a:latin typeface="Times New Roman" pitchFamily="18" charset="0"/>
                <a:cs typeface="Times New Roman" pitchFamily="18" charset="0"/>
              </a:rPr>
              <a:t/>
            </a:r>
            <a:br>
              <a:rPr lang="pt-PT" sz="4400" dirty="0" smtClean="0">
                <a:latin typeface="Times New Roman" pitchFamily="18" charset="0"/>
                <a:cs typeface="Times New Roman" pitchFamily="18" charset="0"/>
              </a:rPr>
            </a:br>
            <a:r>
              <a:rPr lang="pt-PT" sz="4400" dirty="0" smtClean="0">
                <a:latin typeface="Times New Roman" pitchFamily="18" charset="0"/>
                <a:cs typeface="Times New Roman" pitchFamily="18" charset="0"/>
              </a:rPr>
              <a:t/>
            </a:r>
            <a:br>
              <a:rPr lang="pt-PT" sz="4400" dirty="0" smtClean="0">
                <a:latin typeface="Times New Roman" pitchFamily="18" charset="0"/>
                <a:cs typeface="Times New Roman" pitchFamily="18" charset="0"/>
              </a:rPr>
            </a:br>
            <a:r>
              <a:rPr lang="pt-PT" sz="4400" dirty="0" smtClean="0">
                <a:latin typeface="Times New Roman" pitchFamily="18" charset="0"/>
                <a:cs typeface="Times New Roman" pitchFamily="18" charset="0"/>
              </a:rPr>
              <a:t/>
            </a:r>
            <a:br>
              <a:rPr lang="pt-PT" sz="4400" dirty="0" smtClean="0">
                <a:latin typeface="Times New Roman" pitchFamily="18" charset="0"/>
                <a:cs typeface="Times New Roman" pitchFamily="18" charset="0"/>
              </a:rPr>
            </a:br>
            <a:r>
              <a:rPr lang="pt-PT" sz="4400" dirty="0" smtClean="0">
                <a:latin typeface="Times New Roman" pitchFamily="18" charset="0"/>
                <a:cs typeface="Times New Roman" pitchFamily="18" charset="0"/>
              </a:rPr>
              <a:t/>
            </a:r>
            <a:br>
              <a:rPr lang="pt-PT" sz="4400" dirty="0" smtClean="0">
                <a:latin typeface="Times New Roman" pitchFamily="18" charset="0"/>
                <a:cs typeface="Times New Roman" pitchFamily="18" charset="0"/>
              </a:rPr>
            </a:br>
            <a:r>
              <a:rPr lang="pt-PT" sz="4400" dirty="0" smtClean="0">
                <a:latin typeface="Times New Roman" pitchFamily="18" charset="0"/>
                <a:cs typeface="Times New Roman" pitchFamily="18" charset="0"/>
              </a:rPr>
              <a:t/>
            </a:r>
            <a:br>
              <a:rPr lang="pt-PT" sz="4400" dirty="0" smtClean="0">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663300"/>
                </a:solidFill>
                <a:latin typeface="Times New Roman" pitchFamily="18" charset="0"/>
                <a:cs typeface="Times New Roman" pitchFamily="18" charset="0"/>
              </a:rPr>
              <a:t/>
            </a:r>
            <a:br>
              <a:rPr lang="pt-PT" sz="4400" dirty="0" smtClean="0">
                <a:solidFill>
                  <a:srgbClr val="663300"/>
                </a:solidFill>
                <a:latin typeface="Times New Roman" pitchFamily="18" charset="0"/>
                <a:cs typeface="Times New Roman" pitchFamily="18" charset="0"/>
              </a:rPr>
            </a:br>
            <a:r>
              <a:rPr lang="pt-PT" sz="4400" dirty="0" smtClean="0">
                <a:solidFill>
                  <a:srgbClr val="663300"/>
                </a:solidFill>
                <a:latin typeface="Times New Roman" pitchFamily="18" charset="0"/>
                <a:cs typeface="Times New Roman" pitchFamily="18" charset="0"/>
              </a:rPr>
              <a:t/>
            </a:r>
            <a:br>
              <a:rPr lang="pt-PT" sz="4400" dirty="0" smtClean="0">
                <a:solidFill>
                  <a:srgbClr val="663300"/>
                </a:solidFill>
                <a:latin typeface="Times New Roman" pitchFamily="18" charset="0"/>
                <a:cs typeface="Times New Roman" pitchFamily="18" charset="0"/>
              </a:rPr>
            </a:br>
            <a:r>
              <a:rPr lang="pt-PT" sz="4400" dirty="0" smtClean="0">
                <a:solidFill>
                  <a:srgbClr val="663300"/>
                </a:solidFill>
                <a:latin typeface="Times New Roman" pitchFamily="18" charset="0"/>
                <a:cs typeface="Times New Roman" pitchFamily="18" charset="0"/>
              </a:rPr>
              <a:t/>
            </a:r>
            <a:br>
              <a:rPr lang="pt-PT" sz="4400" dirty="0" smtClean="0">
                <a:solidFill>
                  <a:srgbClr val="663300"/>
                </a:solidFill>
                <a:latin typeface="Times New Roman" pitchFamily="18" charset="0"/>
                <a:cs typeface="Times New Roman" pitchFamily="18" charset="0"/>
              </a:rPr>
            </a:br>
            <a:r>
              <a:rPr lang="pt-PT" sz="4400" dirty="0" smtClean="0">
                <a:solidFill>
                  <a:srgbClr val="663300"/>
                </a:solidFill>
                <a:latin typeface="Times New Roman" pitchFamily="18" charset="0"/>
                <a:cs typeface="Times New Roman" pitchFamily="18" charset="0"/>
              </a:rPr>
              <a:t/>
            </a:r>
            <a:br>
              <a:rPr lang="pt-PT" sz="4400" dirty="0" smtClean="0">
                <a:solidFill>
                  <a:srgbClr val="663300"/>
                </a:solidFill>
                <a:latin typeface="Times New Roman" pitchFamily="18" charset="0"/>
                <a:cs typeface="Times New Roman" pitchFamily="18" charset="0"/>
              </a:rPr>
            </a:br>
            <a:r>
              <a:rPr lang="pt-PT" sz="6600" dirty="0" smtClean="0">
                <a:solidFill>
                  <a:srgbClr val="00B050"/>
                </a:solidFill>
                <a:latin typeface="Times New Roman" pitchFamily="18" charset="0"/>
                <a:cs typeface="Times New Roman" pitchFamily="18" charset="0"/>
              </a:rPr>
              <a:t>Por que medir a humidade do solo de uma forma remota?</a:t>
            </a:r>
            <a:r>
              <a:rPr lang="pt-PT" sz="6600" dirty="0" smtClean="0">
                <a:solidFill>
                  <a:srgbClr val="663300"/>
                </a:solidFill>
                <a:latin typeface="Times New Roman" pitchFamily="18" charset="0"/>
                <a:cs typeface="Times New Roman" pitchFamily="18" charset="0"/>
              </a:rPr>
              <a:t/>
            </a:r>
            <a:br>
              <a:rPr lang="pt-PT" sz="6600" dirty="0" smtClean="0">
                <a:solidFill>
                  <a:srgbClr val="663300"/>
                </a:solidFill>
                <a:latin typeface="Times New Roman" pitchFamily="18" charset="0"/>
                <a:cs typeface="Times New Roman" pitchFamily="18" charset="0"/>
              </a:rPr>
            </a:br>
            <a:r>
              <a:rPr lang="pt-PT" sz="6600" dirty="0" smtClean="0">
                <a:solidFill>
                  <a:srgbClr val="663300"/>
                </a:solidFill>
                <a:latin typeface="Times New Roman" pitchFamily="18" charset="0"/>
                <a:cs typeface="Times New Roman" pitchFamily="18" charset="0"/>
              </a:rPr>
              <a:t/>
            </a:r>
            <a:br>
              <a:rPr lang="pt-PT" sz="6600" dirty="0" smtClean="0">
                <a:solidFill>
                  <a:srgbClr val="663300"/>
                </a:solidFill>
                <a:latin typeface="Times New Roman" pitchFamily="18" charset="0"/>
                <a:cs typeface="Times New Roman" pitchFamily="18" charset="0"/>
              </a:rPr>
            </a:br>
            <a:endParaRPr lang="pt-PT" sz="6600" dirty="0">
              <a:latin typeface="Times New Roman" pitchFamily="18" charset="0"/>
              <a:cs typeface="Times New Roman" pitchFamily="18" charset="0"/>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87624" y="188640"/>
            <a:ext cx="7708392" cy="1143000"/>
          </a:xfrm>
          <a:solidFill>
            <a:schemeClr val="accent2">
              <a:lumMod val="20000"/>
              <a:lumOff val="80000"/>
            </a:schemeClr>
          </a:solidFill>
        </p:spPr>
        <p:txBody>
          <a:bodyPr>
            <a:normAutofit fontScale="90000"/>
          </a:bodyPr>
          <a:lstStyle/>
          <a:p>
            <a:pPr algn="ctr"/>
            <a:r>
              <a:rPr lang="pt-PT" dirty="0" smtClean="0">
                <a:solidFill>
                  <a:srgbClr val="663300"/>
                </a:solidFill>
                <a:latin typeface="Times New Roman" pitchFamily="18" charset="0"/>
                <a:cs typeface="Times New Roman" pitchFamily="18" charset="0"/>
              </a:rPr>
              <a:t>Necessidade de Dados da </a:t>
            </a:r>
            <a:br>
              <a:rPr lang="pt-PT" dirty="0" smtClean="0">
                <a:solidFill>
                  <a:srgbClr val="663300"/>
                </a:solidFill>
                <a:latin typeface="Times New Roman" pitchFamily="18" charset="0"/>
                <a:cs typeface="Times New Roman" pitchFamily="18" charset="0"/>
              </a:rPr>
            </a:br>
            <a:r>
              <a:rPr lang="pt-PT" dirty="0" smtClean="0">
                <a:solidFill>
                  <a:srgbClr val="663300"/>
                </a:solidFill>
                <a:latin typeface="Times New Roman" pitchFamily="18" charset="0"/>
                <a:cs typeface="Times New Roman" pitchFamily="18" charset="0"/>
              </a:rPr>
              <a:t>Humidade do Solo</a:t>
            </a:r>
            <a:endParaRPr lang="pt-PT" dirty="0">
              <a:solidFill>
                <a:srgbClr val="663300"/>
              </a:solidFill>
              <a:latin typeface="Times New Roman" pitchFamily="18" charset="0"/>
              <a:cs typeface="Times New Roman" pitchFamily="18" charset="0"/>
            </a:endParaRPr>
          </a:p>
        </p:txBody>
      </p:sp>
      <p:sp>
        <p:nvSpPr>
          <p:cNvPr id="11" name="Marcador de Posição de Conteúdo 2"/>
          <p:cNvSpPr>
            <a:spLocks noGrp="1"/>
          </p:cNvSpPr>
          <p:nvPr>
            <p:ph sz="half" idx="1"/>
          </p:nvPr>
        </p:nvSpPr>
        <p:spPr>
          <a:xfrm>
            <a:off x="1259632" y="1484784"/>
            <a:ext cx="7632848" cy="5073352"/>
          </a:xfrm>
          <a:solidFill>
            <a:schemeClr val="accent2">
              <a:lumMod val="20000"/>
              <a:lumOff val="80000"/>
            </a:schemeClr>
          </a:solidFill>
        </p:spPr>
        <p:txBody>
          <a:bodyPr lIns="0">
            <a:normAutofit/>
          </a:bodyPr>
          <a:lstStyle/>
          <a:p>
            <a:pPr algn="ctr">
              <a:buNone/>
            </a:pPr>
            <a:endParaRPr lang="pt-PT" u="sng" dirty="0" smtClean="0">
              <a:solidFill>
                <a:schemeClr val="accent5">
                  <a:lumMod val="60000"/>
                  <a:lumOff val="40000"/>
                </a:schemeClr>
              </a:solidFill>
              <a:latin typeface="Times New Roman" pitchFamily="18" charset="0"/>
              <a:cs typeface="Times New Roman" pitchFamily="18" charset="0"/>
            </a:endParaRPr>
          </a:p>
          <a:p>
            <a:pPr>
              <a:buNone/>
            </a:pPr>
            <a:endParaRPr lang="pt-PT" u="sng" dirty="0" smtClean="0">
              <a:solidFill>
                <a:schemeClr val="accent5">
                  <a:lumMod val="60000"/>
                  <a:lumOff val="40000"/>
                </a:schemeClr>
              </a:solidFill>
              <a:latin typeface="Times New Roman" pitchFamily="18" charset="0"/>
              <a:cs typeface="Times New Roman" pitchFamily="18" charset="0"/>
            </a:endParaRPr>
          </a:p>
          <a:p>
            <a:pPr>
              <a:buNone/>
            </a:pPr>
            <a:endParaRPr lang="pt-PT" u="sng" dirty="0" smtClean="0">
              <a:solidFill>
                <a:schemeClr val="accent5">
                  <a:lumMod val="60000"/>
                  <a:lumOff val="40000"/>
                </a:schemeClr>
              </a:solidFill>
              <a:latin typeface="Times New Roman" pitchFamily="18" charset="0"/>
              <a:cs typeface="Times New Roman" pitchFamily="18" charset="0"/>
            </a:endParaRPr>
          </a:p>
          <a:p>
            <a:pPr>
              <a:buNone/>
            </a:pPr>
            <a:endParaRPr lang="pt-PT" u="sng" dirty="0" smtClean="0">
              <a:solidFill>
                <a:schemeClr val="accent5">
                  <a:lumMod val="60000"/>
                  <a:lumOff val="40000"/>
                </a:schemeClr>
              </a:solidFill>
              <a:latin typeface="Times New Roman" pitchFamily="18" charset="0"/>
              <a:cs typeface="Times New Roman" pitchFamily="18" charset="0"/>
            </a:endParaRPr>
          </a:p>
          <a:p>
            <a:pPr>
              <a:buNone/>
            </a:pPr>
            <a:endParaRPr lang="pt-PT" u="sng" dirty="0" smtClean="0">
              <a:solidFill>
                <a:schemeClr val="accent5">
                  <a:lumMod val="60000"/>
                  <a:lumOff val="40000"/>
                </a:schemeClr>
              </a:solidFill>
              <a:latin typeface="Times New Roman" pitchFamily="18" charset="0"/>
              <a:cs typeface="Times New Roman" pitchFamily="18" charset="0"/>
            </a:endParaRPr>
          </a:p>
          <a:p>
            <a:pPr algn="just">
              <a:buNone/>
            </a:pPr>
            <a:r>
              <a:rPr lang="pt-PT" sz="2400" dirty="0" smtClean="0">
                <a:solidFill>
                  <a:srgbClr val="000099"/>
                </a:solidFill>
                <a:latin typeface="Times New Roman" pitchFamily="18" charset="0"/>
                <a:cs typeface="Times New Roman" pitchFamily="18" charset="0"/>
              </a:rPr>
              <a:t>	</a:t>
            </a:r>
          </a:p>
          <a:p>
            <a:pPr>
              <a:buNone/>
            </a:pPr>
            <a:r>
              <a:rPr lang="pt-PT" sz="2400" dirty="0" smtClean="0">
                <a:solidFill>
                  <a:srgbClr val="000099"/>
                </a:solidFill>
                <a:latin typeface="Times New Roman" pitchFamily="18" charset="0"/>
                <a:cs typeface="Times New Roman" pitchFamily="18" charset="0"/>
              </a:rPr>
              <a:t>   </a:t>
            </a:r>
            <a:endParaRPr lang="pt-PT" sz="2400" dirty="0">
              <a:solidFill>
                <a:srgbClr val="000099"/>
              </a:solidFill>
              <a:latin typeface="Times New Roman" pitchFamily="18" charset="0"/>
              <a:cs typeface="Times New Roman" pitchFamily="18" charset="0"/>
            </a:endParaRPr>
          </a:p>
        </p:txBody>
      </p:sp>
      <p:sp>
        <p:nvSpPr>
          <p:cNvPr id="15" name="CaixaDeTexto 14"/>
          <p:cNvSpPr txBox="1"/>
          <p:nvPr/>
        </p:nvSpPr>
        <p:spPr>
          <a:xfrm>
            <a:off x="1403648" y="1628800"/>
            <a:ext cx="7344816" cy="5047536"/>
          </a:xfrm>
          <a:prstGeom prst="rect">
            <a:avLst/>
          </a:prstGeom>
          <a:noFill/>
        </p:spPr>
        <p:txBody>
          <a:bodyPr wrap="square" rtlCol="0">
            <a:spAutoFit/>
          </a:bodyPr>
          <a:lstStyle/>
          <a:p>
            <a:pPr algn="just"/>
            <a:r>
              <a:rPr lang="pt-PT" sz="2300" b="1" dirty="0" smtClean="0">
                <a:solidFill>
                  <a:srgbClr val="FF0000"/>
                </a:solidFill>
                <a:latin typeface="Times New Roman" pitchFamily="18" charset="0"/>
                <a:cs typeface="Times New Roman" pitchFamily="18" charset="0"/>
              </a:rPr>
              <a:t>       </a:t>
            </a:r>
            <a:r>
              <a:rPr lang="pt-PT" sz="2300" dirty="0" smtClean="0">
                <a:solidFill>
                  <a:srgbClr val="000099"/>
                </a:solidFill>
                <a:latin typeface="Times New Roman" pitchFamily="18" charset="0"/>
                <a:cs typeface="Times New Roman" pitchFamily="18" charset="0"/>
              </a:rPr>
              <a:t>A humidade do solo desempenha um papel fundamental na condição das superfícies de terra firme do planeta e afecta a saúde e a segurança da população, bem como determinados sectores como os transportes e a agricultura. É um aspecto essencial para compreender, modelar e prever a hidrologia, os ecossistemas, o tempo e o clima em terra firme. </a:t>
            </a:r>
          </a:p>
          <a:p>
            <a:pPr algn="just"/>
            <a:endParaRPr lang="pt-PT" sz="2300" dirty="0" smtClean="0">
              <a:solidFill>
                <a:srgbClr val="000099"/>
              </a:solidFill>
              <a:latin typeface="Times New Roman" pitchFamily="18" charset="0"/>
              <a:cs typeface="Times New Roman" pitchFamily="18" charset="0"/>
            </a:endParaRPr>
          </a:p>
          <a:p>
            <a:pPr algn="just"/>
            <a:r>
              <a:rPr lang="pt-PT" sz="2300" dirty="0" smtClean="0">
                <a:solidFill>
                  <a:srgbClr val="000099"/>
                </a:solidFill>
                <a:latin typeface="Times New Roman" pitchFamily="18" charset="0"/>
                <a:cs typeface="Times New Roman" pitchFamily="18" charset="0"/>
              </a:rPr>
              <a:t>      Em termos agrícolas, é fundamental conhecer o conteúdo de humidade da camada superior do solo para poder vigiar as condições dos cultivos. É igualmente importante estar atento ao conteúdo de humidade das camadas do subsolo a maior profundidade para poder planear as actividades agrícolas e administrar os recursos hídricos.</a:t>
            </a:r>
            <a:endParaRPr lang="pt-PT" sz="2300" dirty="0">
              <a:solidFill>
                <a:srgbClr val="000099"/>
              </a:solidFill>
              <a:latin typeface="Times New Roman" pitchFamily="18" charset="0"/>
              <a:cs typeface="Times New Roman" pitchFamily="18" charset="0"/>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1">
                                            <p:bg/>
                                          </p:spTgt>
                                        </p:tgtEl>
                                        <p:attrNameLst>
                                          <p:attrName>style.visibility</p:attrName>
                                        </p:attrNameLst>
                                      </p:cBhvr>
                                      <p:to>
                                        <p:strVal val="visible"/>
                                      </p:to>
                                    </p:set>
                                    <p:animEffect transition="in" filter="checkerboard(across)">
                                      <p:cBhvr>
                                        <p:cTn id="12" dur="500"/>
                                        <p:tgtEl>
                                          <p:spTgt spid="11">
                                            <p:bg/>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1">
                                            <p:txEl>
                                              <p:pRg st="5" end="5"/>
                                            </p:txEl>
                                          </p:spTgt>
                                        </p:tgtEl>
                                        <p:attrNameLst>
                                          <p:attrName>style.visibility</p:attrName>
                                        </p:attrNameLst>
                                      </p:cBhvr>
                                      <p:to>
                                        <p:strVal val="visible"/>
                                      </p:to>
                                    </p:set>
                                    <p:animEffect transition="in" filter="checkerboard(across)">
                                      <p:cBhvr>
                                        <p:cTn id="17" dur="500"/>
                                        <p:tgtEl>
                                          <p:spTgt spid="11">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1">
                                            <p:txEl>
                                              <p:pRg st="6" end="6"/>
                                            </p:txEl>
                                          </p:spTgt>
                                        </p:tgtEl>
                                        <p:attrNameLst>
                                          <p:attrName>style.visibility</p:attrName>
                                        </p:attrNameLst>
                                      </p:cBhvr>
                                      <p:to>
                                        <p:strVal val="visible"/>
                                      </p:to>
                                    </p:set>
                                    <p:animEffect transition="in" filter="checkerboard(across)">
                                      <p:cBhvr>
                                        <p:cTn id="22" dur="500"/>
                                        <p:tgtEl>
                                          <p:spTgt spid="1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ctrTitle"/>
          </p:nvPr>
        </p:nvSpPr>
        <p:spPr>
          <a:xfrm>
            <a:off x="1432560" y="359898"/>
            <a:ext cx="7406640" cy="6165446"/>
          </a:xfrm>
          <a:solidFill>
            <a:schemeClr val="accent2">
              <a:lumMod val="20000"/>
              <a:lumOff val="80000"/>
            </a:schemeClr>
          </a:solidFill>
        </p:spPr>
        <p:txBody>
          <a:bodyPr>
            <a:noAutofit/>
          </a:bodyPr>
          <a:lstStyle/>
          <a:p>
            <a:pPr algn="just"/>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latin typeface="Times New Roman" pitchFamily="18" charset="0"/>
                <a:cs typeface="Times New Roman" pitchFamily="18" charset="0"/>
              </a:rPr>
              <a:t/>
            </a:r>
            <a:br>
              <a:rPr lang="pt-PT" sz="4400" dirty="0" smtClean="0">
                <a:latin typeface="Times New Roman" pitchFamily="18" charset="0"/>
                <a:cs typeface="Times New Roman" pitchFamily="18" charset="0"/>
              </a:rPr>
            </a:br>
            <a:r>
              <a:rPr lang="pt-PT" sz="4400" dirty="0" smtClean="0">
                <a:latin typeface="Times New Roman" pitchFamily="18" charset="0"/>
                <a:cs typeface="Times New Roman" pitchFamily="18" charset="0"/>
              </a:rPr>
              <a:t/>
            </a:r>
            <a:br>
              <a:rPr lang="pt-PT" sz="4400" dirty="0" smtClean="0">
                <a:latin typeface="Times New Roman" pitchFamily="18" charset="0"/>
                <a:cs typeface="Times New Roman" pitchFamily="18" charset="0"/>
              </a:rPr>
            </a:br>
            <a:r>
              <a:rPr lang="pt-PT" sz="4400" dirty="0" smtClean="0">
                <a:latin typeface="Times New Roman" pitchFamily="18" charset="0"/>
                <a:cs typeface="Times New Roman" pitchFamily="18" charset="0"/>
              </a:rPr>
              <a:t/>
            </a:r>
            <a:br>
              <a:rPr lang="pt-PT" sz="4400" dirty="0" smtClean="0">
                <a:latin typeface="Times New Roman" pitchFamily="18" charset="0"/>
                <a:cs typeface="Times New Roman" pitchFamily="18" charset="0"/>
              </a:rPr>
            </a:br>
            <a:r>
              <a:rPr lang="pt-PT" sz="4400" dirty="0" smtClean="0">
                <a:latin typeface="Times New Roman" pitchFamily="18" charset="0"/>
                <a:cs typeface="Times New Roman" pitchFamily="18" charset="0"/>
              </a:rPr>
              <a:t/>
            </a:r>
            <a:br>
              <a:rPr lang="pt-PT" sz="4400" dirty="0" smtClean="0">
                <a:latin typeface="Times New Roman" pitchFamily="18" charset="0"/>
                <a:cs typeface="Times New Roman" pitchFamily="18" charset="0"/>
              </a:rPr>
            </a:br>
            <a:r>
              <a:rPr lang="pt-PT" sz="4400" dirty="0" smtClean="0">
                <a:latin typeface="Times New Roman" pitchFamily="18" charset="0"/>
                <a:cs typeface="Times New Roman" pitchFamily="18" charset="0"/>
              </a:rPr>
              <a:t/>
            </a:r>
            <a:br>
              <a:rPr lang="pt-PT" sz="4400" dirty="0" smtClean="0">
                <a:latin typeface="Times New Roman" pitchFamily="18" charset="0"/>
                <a:cs typeface="Times New Roman" pitchFamily="18" charset="0"/>
              </a:rPr>
            </a:br>
            <a:r>
              <a:rPr lang="pt-PT" sz="4400" dirty="0" smtClean="0">
                <a:latin typeface="Times New Roman" pitchFamily="18" charset="0"/>
                <a:cs typeface="Times New Roman" pitchFamily="18" charset="0"/>
              </a:rPr>
              <a:t/>
            </a:r>
            <a:br>
              <a:rPr lang="pt-PT" sz="4400" dirty="0" smtClean="0">
                <a:latin typeface="Times New Roman" pitchFamily="18" charset="0"/>
                <a:cs typeface="Times New Roman" pitchFamily="18" charset="0"/>
              </a:rPr>
            </a:br>
            <a:r>
              <a:rPr lang="pt-PT" sz="4400" dirty="0" smtClean="0">
                <a:latin typeface="Times New Roman" pitchFamily="18" charset="0"/>
                <a:cs typeface="Times New Roman" pitchFamily="18" charset="0"/>
              </a:rPr>
              <a:t/>
            </a:r>
            <a:br>
              <a:rPr lang="pt-PT" sz="4400" dirty="0" smtClean="0">
                <a:latin typeface="Times New Roman" pitchFamily="18" charset="0"/>
                <a:cs typeface="Times New Roman" pitchFamily="18" charset="0"/>
              </a:rPr>
            </a:br>
            <a:r>
              <a:rPr lang="pt-PT" sz="4400" dirty="0" smtClean="0">
                <a:latin typeface="Times New Roman" pitchFamily="18" charset="0"/>
                <a:cs typeface="Times New Roman" pitchFamily="18" charset="0"/>
              </a:rPr>
              <a:t/>
            </a:r>
            <a:br>
              <a:rPr lang="pt-PT" sz="4400" dirty="0" smtClean="0">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663300"/>
                </a:solidFill>
                <a:latin typeface="Times New Roman" pitchFamily="18" charset="0"/>
                <a:cs typeface="Times New Roman" pitchFamily="18" charset="0"/>
              </a:rPr>
              <a:t/>
            </a:r>
            <a:br>
              <a:rPr lang="pt-PT" sz="4400" dirty="0" smtClean="0">
                <a:solidFill>
                  <a:srgbClr val="663300"/>
                </a:solidFill>
                <a:latin typeface="Times New Roman" pitchFamily="18" charset="0"/>
                <a:cs typeface="Times New Roman" pitchFamily="18" charset="0"/>
              </a:rPr>
            </a:br>
            <a:r>
              <a:rPr lang="pt-PT" sz="4400" dirty="0" smtClean="0">
                <a:solidFill>
                  <a:srgbClr val="663300"/>
                </a:solidFill>
                <a:latin typeface="Times New Roman" pitchFamily="18" charset="0"/>
                <a:cs typeface="Times New Roman" pitchFamily="18" charset="0"/>
              </a:rPr>
              <a:t/>
            </a:r>
            <a:br>
              <a:rPr lang="pt-PT" sz="4400" dirty="0" smtClean="0">
                <a:solidFill>
                  <a:srgbClr val="663300"/>
                </a:solidFill>
                <a:latin typeface="Times New Roman" pitchFamily="18" charset="0"/>
                <a:cs typeface="Times New Roman" pitchFamily="18" charset="0"/>
              </a:rPr>
            </a:br>
            <a:r>
              <a:rPr lang="pt-PT" sz="4400" dirty="0" smtClean="0">
                <a:solidFill>
                  <a:srgbClr val="663300"/>
                </a:solidFill>
                <a:latin typeface="Times New Roman" pitchFamily="18" charset="0"/>
                <a:cs typeface="Times New Roman" pitchFamily="18" charset="0"/>
              </a:rPr>
              <a:t/>
            </a:r>
            <a:br>
              <a:rPr lang="pt-PT" sz="4400" dirty="0" smtClean="0">
                <a:solidFill>
                  <a:srgbClr val="663300"/>
                </a:solidFill>
                <a:latin typeface="Times New Roman" pitchFamily="18" charset="0"/>
                <a:cs typeface="Times New Roman" pitchFamily="18" charset="0"/>
              </a:rPr>
            </a:br>
            <a:r>
              <a:rPr lang="pt-PT" sz="4400" dirty="0" smtClean="0">
                <a:solidFill>
                  <a:srgbClr val="663300"/>
                </a:solidFill>
                <a:latin typeface="Times New Roman" pitchFamily="18" charset="0"/>
                <a:cs typeface="Times New Roman" pitchFamily="18" charset="0"/>
              </a:rPr>
              <a:t/>
            </a:r>
            <a:br>
              <a:rPr lang="pt-PT" sz="4400" dirty="0" smtClean="0">
                <a:solidFill>
                  <a:srgbClr val="663300"/>
                </a:solidFill>
                <a:latin typeface="Times New Roman" pitchFamily="18" charset="0"/>
                <a:cs typeface="Times New Roman" pitchFamily="18" charset="0"/>
              </a:rPr>
            </a:br>
            <a:r>
              <a:rPr lang="pt-PT" sz="6600" dirty="0" smtClean="0">
                <a:solidFill>
                  <a:srgbClr val="663300"/>
                </a:solidFill>
                <a:latin typeface="Times New Roman" pitchFamily="18" charset="0"/>
                <a:cs typeface="Times New Roman" pitchFamily="18" charset="0"/>
              </a:rPr>
              <a:t/>
            </a:r>
            <a:br>
              <a:rPr lang="pt-PT" sz="6600" dirty="0" smtClean="0">
                <a:solidFill>
                  <a:srgbClr val="663300"/>
                </a:solidFill>
                <a:latin typeface="Times New Roman" pitchFamily="18" charset="0"/>
                <a:cs typeface="Times New Roman" pitchFamily="18" charset="0"/>
              </a:rPr>
            </a:br>
            <a:r>
              <a:rPr lang="pt-PT" sz="6600" dirty="0" smtClean="0">
                <a:solidFill>
                  <a:srgbClr val="663300"/>
                </a:solidFill>
                <a:latin typeface="Times New Roman" pitchFamily="18" charset="0"/>
                <a:cs typeface="Times New Roman" pitchFamily="18" charset="0"/>
              </a:rPr>
              <a:t/>
            </a:r>
            <a:br>
              <a:rPr lang="pt-PT" sz="6600" dirty="0" smtClean="0">
                <a:solidFill>
                  <a:srgbClr val="663300"/>
                </a:solidFill>
                <a:latin typeface="Times New Roman" pitchFamily="18" charset="0"/>
                <a:cs typeface="Times New Roman" pitchFamily="18" charset="0"/>
              </a:rPr>
            </a:br>
            <a:r>
              <a:rPr lang="pt-PT" sz="1800" dirty="0" smtClean="0">
                <a:solidFill>
                  <a:srgbClr val="000099"/>
                </a:solidFill>
                <a:effectLst/>
                <a:latin typeface="Times New Roman" pitchFamily="18" charset="0"/>
                <a:cs typeface="Times New Roman" pitchFamily="18" charset="0"/>
              </a:rPr>
              <a:t>Um nível baixo de humidade do solo pode conduzir a uma situação de seca e criar condições propícias à ocorrência de incêndios em zonas despovoadas. </a:t>
            </a:r>
            <a:br>
              <a:rPr lang="pt-PT" sz="1800" dirty="0" smtClean="0">
                <a:solidFill>
                  <a:srgbClr val="000099"/>
                </a:solidFill>
                <a:effectLst/>
                <a:latin typeface="Times New Roman" pitchFamily="18" charset="0"/>
                <a:cs typeface="Times New Roman" pitchFamily="18" charset="0"/>
              </a:rPr>
            </a:br>
            <a:r>
              <a:rPr lang="pt-PT" sz="1800" dirty="0" smtClean="0">
                <a:solidFill>
                  <a:srgbClr val="000099"/>
                </a:solidFill>
                <a:effectLst/>
                <a:latin typeface="Times New Roman" pitchFamily="18" charset="0"/>
                <a:cs typeface="Times New Roman" pitchFamily="18" charset="0"/>
              </a:rPr>
              <a:t/>
            </a:r>
            <a:br>
              <a:rPr lang="pt-PT" sz="1800" dirty="0" smtClean="0">
                <a:solidFill>
                  <a:srgbClr val="000099"/>
                </a:solidFill>
                <a:effectLst/>
                <a:latin typeface="Times New Roman" pitchFamily="18" charset="0"/>
                <a:cs typeface="Times New Roman" pitchFamily="18" charset="0"/>
              </a:rPr>
            </a:br>
            <a:r>
              <a:rPr lang="pt-PT" sz="1800" dirty="0" smtClean="0">
                <a:solidFill>
                  <a:srgbClr val="000099"/>
                </a:solidFill>
                <a:effectLst/>
                <a:latin typeface="Times New Roman" pitchFamily="18" charset="0"/>
                <a:cs typeface="Times New Roman" pitchFamily="18" charset="0"/>
              </a:rPr>
              <a:t/>
            </a:r>
            <a:br>
              <a:rPr lang="pt-PT" sz="1800" dirty="0" smtClean="0">
                <a:solidFill>
                  <a:srgbClr val="000099"/>
                </a:solidFill>
                <a:effectLst/>
                <a:latin typeface="Times New Roman" pitchFamily="18" charset="0"/>
                <a:cs typeface="Times New Roman" pitchFamily="18" charset="0"/>
              </a:rPr>
            </a:br>
            <a:r>
              <a:rPr lang="pt-PT" sz="1800" dirty="0" smtClean="0">
                <a:solidFill>
                  <a:srgbClr val="000099"/>
                </a:solidFill>
                <a:effectLst/>
                <a:latin typeface="Times New Roman" pitchFamily="18" charset="0"/>
                <a:cs typeface="Times New Roman" pitchFamily="18" charset="0"/>
              </a:rPr>
              <a:t/>
            </a:r>
            <a:br>
              <a:rPr lang="pt-PT" sz="1800" dirty="0" smtClean="0">
                <a:solidFill>
                  <a:srgbClr val="000099"/>
                </a:solidFill>
                <a:effectLst/>
                <a:latin typeface="Times New Roman" pitchFamily="18" charset="0"/>
                <a:cs typeface="Times New Roman" pitchFamily="18" charset="0"/>
              </a:rPr>
            </a:br>
            <a:r>
              <a:rPr lang="pt-PT" sz="1800" dirty="0" smtClean="0">
                <a:solidFill>
                  <a:srgbClr val="000099"/>
                </a:solidFill>
                <a:effectLst/>
                <a:latin typeface="Times New Roman" pitchFamily="18" charset="0"/>
                <a:cs typeface="Times New Roman" pitchFamily="18" charset="0"/>
              </a:rPr>
              <a:t/>
            </a:r>
            <a:br>
              <a:rPr lang="pt-PT" sz="1800" dirty="0" smtClean="0">
                <a:solidFill>
                  <a:srgbClr val="000099"/>
                </a:solidFill>
                <a:effectLst/>
                <a:latin typeface="Times New Roman" pitchFamily="18" charset="0"/>
                <a:cs typeface="Times New Roman" pitchFamily="18" charset="0"/>
              </a:rPr>
            </a:br>
            <a:r>
              <a:rPr lang="pt-PT" sz="1800" dirty="0" smtClean="0">
                <a:solidFill>
                  <a:srgbClr val="000099"/>
                </a:solidFill>
                <a:effectLst/>
                <a:latin typeface="Times New Roman" pitchFamily="18" charset="0"/>
                <a:cs typeface="Times New Roman" pitchFamily="18" charset="0"/>
              </a:rPr>
              <a:t/>
            </a:r>
            <a:br>
              <a:rPr lang="pt-PT" sz="1800" dirty="0" smtClean="0">
                <a:solidFill>
                  <a:srgbClr val="000099"/>
                </a:solidFill>
                <a:effectLst/>
                <a:latin typeface="Times New Roman" pitchFamily="18" charset="0"/>
                <a:cs typeface="Times New Roman" pitchFamily="18" charset="0"/>
              </a:rPr>
            </a:br>
            <a:r>
              <a:rPr lang="pt-PT" sz="1800" dirty="0" smtClean="0">
                <a:solidFill>
                  <a:srgbClr val="000099"/>
                </a:solidFill>
                <a:effectLst/>
                <a:latin typeface="Times New Roman" pitchFamily="18" charset="0"/>
                <a:cs typeface="Times New Roman" pitchFamily="18" charset="0"/>
              </a:rPr>
              <a:t/>
            </a:r>
            <a:br>
              <a:rPr lang="pt-PT" sz="1800" dirty="0" smtClean="0">
                <a:solidFill>
                  <a:srgbClr val="000099"/>
                </a:solidFill>
                <a:effectLst/>
                <a:latin typeface="Times New Roman" pitchFamily="18" charset="0"/>
                <a:cs typeface="Times New Roman" pitchFamily="18" charset="0"/>
              </a:rPr>
            </a:br>
            <a:r>
              <a:rPr lang="pt-PT" sz="1800" dirty="0" smtClean="0">
                <a:solidFill>
                  <a:srgbClr val="000099"/>
                </a:solidFill>
                <a:effectLst/>
                <a:latin typeface="Times New Roman" pitchFamily="18" charset="0"/>
                <a:cs typeface="Times New Roman" pitchFamily="18" charset="0"/>
              </a:rPr>
              <a:t/>
            </a:r>
            <a:br>
              <a:rPr lang="pt-PT" sz="1800" dirty="0" smtClean="0">
                <a:solidFill>
                  <a:srgbClr val="000099"/>
                </a:solidFill>
                <a:effectLst/>
                <a:latin typeface="Times New Roman" pitchFamily="18" charset="0"/>
                <a:cs typeface="Times New Roman" pitchFamily="18" charset="0"/>
              </a:rPr>
            </a:br>
            <a:r>
              <a:rPr lang="pt-PT" sz="1800" dirty="0" smtClean="0">
                <a:solidFill>
                  <a:srgbClr val="000099"/>
                </a:solidFill>
                <a:effectLst/>
                <a:latin typeface="Times New Roman" pitchFamily="18" charset="0"/>
                <a:cs typeface="Times New Roman" pitchFamily="18" charset="0"/>
              </a:rPr>
              <a:t/>
            </a:r>
            <a:br>
              <a:rPr lang="pt-PT" sz="1800" dirty="0" smtClean="0">
                <a:solidFill>
                  <a:srgbClr val="000099"/>
                </a:solidFill>
                <a:effectLst/>
                <a:latin typeface="Times New Roman" pitchFamily="18" charset="0"/>
                <a:cs typeface="Times New Roman" pitchFamily="18" charset="0"/>
              </a:rPr>
            </a:br>
            <a:r>
              <a:rPr lang="pt-PT" sz="1800" dirty="0" smtClean="0">
                <a:solidFill>
                  <a:srgbClr val="000099"/>
                </a:solidFill>
                <a:effectLst/>
                <a:latin typeface="Times New Roman" pitchFamily="18" charset="0"/>
                <a:cs typeface="Times New Roman" pitchFamily="18" charset="0"/>
              </a:rPr>
              <a:t/>
            </a:r>
            <a:br>
              <a:rPr lang="pt-PT" sz="1800" dirty="0" smtClean="0">
                <a:solidFill>
                  <a:srgbClr val="000099"/>
                </a:solidFill>
                <a:effectLst/>
                <a:latin typeface="Times New Roman" pitchFamily="18" charset="0"/>
                <a:cs typeface="Times New Roman" pitchFamily="18" charset="0"/>
              </a:rPr>
            </a:br>
            <a:r>
              <a:rPr lang="pt-PT" sz="6600" dirty="0" smtClean="0">
                <a:solidFill>
                  <a:srgbClr val="00B050"/>
                </a:solidFill>
                <a:latin typeface="Times New Roman" pitchFamily="18" charset="0"/>
                <a:cs typeface="Times New Roman" pitchFamily="18" charset="0"/>
              </a:rPr>
              <a:t/>
            </a:r>
            <a:br>
              <a:rPr lang="pt-PT" sz="6600" dirty="0" smtClean="0">
                <a:solidFill>
                  <a:srgbClr val="00B050"/>
                </a:solidFill>
                <a:latin typeface="Times New Roman" pitchFamily="18" charset="0"/>
                <a:cs typeface="Times New Roman" pitchFamily="18" charset="0"/>
              </a:rPr>
            </a:br>
            <a:r>
              <a:rPr lang="pt-PT" sz="6600" dirty="0" smtClean="0">
                <a:solidFill>
                  <a:srgbClr val="00B050"/>
                </a:solidFill>
                <a:latin typeface="Times New Roman" pitchFamily="18" charset="0"/>
                <a:cs typeface="Times New Roman" pitchFamily="18" charset="0"/>
              </a:rPr>
              <a:t/>
            </a:r>
            <a:br>
              <a:rPr lang="pt-PT" sz="6600" dirty="0" smtClean="0">
                <a:solidFill>
                  <a:srgbClr val="00B050"/>
                </a:solidFill>
                <a:latin typeface="Times New Roman" pitchFamily="18" charset="0"/>
                <a:cs typeface="Times New Roman" pitchFamily="18" charset="0"/>
              </a:rPr>
            </a:br>
            <a:endParaRPr lang="pt-PT" sz="6600" dirty="0">
              <a:solidFill>
                <a:srgbClr val="00B050"/>
              </a:solidFill>
              <a:latin typeface="Times New Roman" pitchFamily="18" charset="0"/>
              <a:cs typeface="Times New Roman" pitchFamily="18" charset="0"/>
            </a:endParaRPr>
          </a:p>
        </p:txBody>
      </p:sp>
      <p:pic>
        <p:nvPicPr>
          <p:cNvPr id="5123" name="Picture 3"/>
          <p:cNvPicPr>
            <a:picLocks noChangeAspect="1" noChangeArrowheads="1"/>
          </p:cNvPicPr>
          <p:nvPr/>
        </p:nvPicPr>
        <p:blipFill>
          <a:blip r:embed="rId2" cstate="print"/>
          <a:srcRect l="24013" t="25515" r="22241" b="11171"/>
          <a:stretch>
            <a:fillRect/>
          </a:stretch>
        </p:blipFill>
        <p:spPr bwMode="auto">
          <a:xfrm>
            <a:off x="1619672" y="1268760"/>
            <a:ext cx="3456383" cy="3672408"/>
          </a:xfrm>
          <a:prstGeom prst="rect">
            <a:avLst/>
          </a:prstGeom>
          <a:noFill/>
          <a:ln w="9525">
            <a:noFill/>
            <a:miter lim="800000"/>
            <a:headEnd/>
            <a:tailEnd/>
          </a:ln>
        </p:spPr>
      </p:pic>
      <p:pic>
        <p:nvPicPr>
          <p:cNvPr id="5126" name="Picture 6"/>
          <p:cNvPicPr>
            <a:picLocks noChangeAspect="1" noChangeArrowheads="1"/>
          </p:cNvPicPr>
          <p:nvPr/>
        </p:nvPicPr>
        <p:blipFill>
          <a:blip r:embed="rId3" cstate="print"/>
          <a:srcRect/>
          <a:stretch>
            <a:fillRect/>
          </a:stretch>
        </p:blipFill>
        <p:spPr bwMode="auto">
          <a:xfrm>
            <a:off x="5436096" y="1268760"/>
            <a:ext cx="3096344" cy="3672408"/>
          </a:xfrm>
          <a:prstGeom prst="rect">
            <a:avLst/>
          </a:prstGeom>
          <a:noFill/>
          <a:ln w="9525">
            <a:noFill/>
            <a:miter lim="800000"/>
            <a:headEnd/>
            <a:tailEnd/>
          </a:ln>
        </p:spPr>
      </p:pic>
      <p:sp>
        <p:nvSpPr>
          <p:cNvPr id="8" name="CaixaDeTexto 7"/>
          <p:cNvSpPr txBox="1"/>
          <p:nvPr/>
        </p:nvSpPr>
        <p:spPr>
          <a:xfrm>
            <a:off x="1907704" y="5229200"/>
            <a:ext cx="2952328" cy="954107"/>
          </a:xfrm>
          <a:prstGeom prst="rect">
            <a:avLst/>
          </a:prstGeom>
          <a:noFill/>
        </p:spPr>
        <p:txBody>
          <a:bodyPr wrap="square" rtlCol="0">
            <a:spAutoFit/>
          </a:bodyPr>
          <a:lstStyle/>
          <a:p>
            <a:pPr algn="ctr"/>
            <a:r>
              <a:rPr lang="pt-PT" sz="1400" b="1" dirty="0" err="1" smtClean="0">
                <a:solidFill>
                  <a:srgbClr val="FF0000"/>
                </a:solidFill>
                <a:latin typeface="Times New Roman" pitchFamily="18" charset="0"/>
                <a:cs typeface="Times New Roman" pitchFamily="18" charset="0"/>
              </a:rPr>
              <a:t>Fig.</a:t>
            </a:r>
            <a:r>
              <a:rPr lang="pt-PT" sz="1400" b="1" dirty="0" smtClean="0">
                <a:solidFill>
                  <a:srgbClr val="FF0000"/>
                </a:solidFill>
                <a:latin typeface="Times New Roman" pitchFamily="18" charset="0"/>
                <a:cs typeface="Times New Roman" pitchFamily="18" charset="0"/>
              </a:rPr>
              <a:t> 5 – Índice de severidade de seca em </a:t>
            </a:r>
            <a:r>
              <a:rPr lang="pt-PT" sz="1400" b="1" dirty="0" err="1" smtClean="0">
                <a:solidFill>
                  <a:srgbClr val="FF0000"/>
                </a:solidFill>
                <a:latin typeface="Times New Roman" pitchFamily="18" charset="0"/>
                <a:cs typeface="Times New Roman" pitchFamily="18" charset="0"/>
              </a:rPr>
              <a:t>Palmer</a:t>
            </a:r>
            <a:r>
              <a:rPr lang="pt-PT" sz="1400" b="1" dirty="0" smtClean="0">
                <a:solidFill>
                  <a:srgbClr val="FF0000"/>
                </a:solidFill>
                <a:latin typeface="Times New Roman" pitchFamily="18" charset="0"/>
                <a:cs typeface="Times New Roman" pitchFamily="18" charset="0"/>
              </a:rPr>
              <a:t> a largo prazo (valores semanais para o período terminado a 23 de Junho de 2007)</a:t>
            </a:r>
            <a:endParaRPr lang="pt-PT" sz="1400" b="1" dirty="0">
              <a:solidFill>
                <a:srgbClr val="FF0000"/>
              </a:solidFill>
              <a:latin typeface="Times New Roman" pitchFamily="18" charset="0"/>
              <a:cs typeface="Times New Roman" pitchFamily="18" charset="0"/>
            </a:endParaRPr>
          </a:p>
        </p:txBody>
      </p:sp>
      <p:sp>
        <p:nvSpPr>
          <p:cNvPr id="9" name="CaixaDeTexto 8"/>
          <p:cNvSpPr txBox="1"/>
          <p:nvPr/>
        </p:nvSpPr>
        <p:spPr>
          <a:xfrm>
            <a:off x="5724128" y="5301208"/>
            <a:ext cx="2736304" cy="830997"/>
          </a:xfrm>
          <a:prstGeom prst="rect">
            <a:avLst/>
          </a:prstGeom>
          <a:noFill/>
        </p:spPr>
        <p:txBody>
          <a:bodyPr wrap="square" rtlCol="0">
            <a:spAutoFit/>
          </a:bodyPr>
          <a:lstStyle/>
          <a:p>
            <a:pPr algn="ctr"/>
            <a:r>
              <a:rPr lang="pt-PT" sz="1600" b="1" dirty="0" err="1" smtClean="0">
                <a:solidFill>
                  <a:srgbClr val="FF0000"/>
                </a:solidFill>
                <a:latin typeface="Times New Roman" pitchFamily="18" charset="0"/>
                <a:cs typeface="Times New Roman" pitchFamily="18" charset="0"/>
              </a:rPr>
              <a:t>Fig.</a:t>
            </a:r>
            <a:r>
              <a:rPr lang="pt-PT" sz="1600" b="1" dirty="0" smtClean="0">
                <a:solidFill>
                  <a:srgbClr val="FF0000"/>
                </a:solidFill>
                <a:latin typeface="Times New Roman" pitchFamily="18" charset="0"/>
                <a:cs typeface="Times New Roman" pitchFamily="18" charset="0"/>
              </a:rPr>
              <a:t> 6 – Imagem em cor falsa nos EUA, 8 de Agosto de 2000</a:t>
            </a:r>
            <a:endParaRPr lang="pt-PT" sz="1600" b="1" dirty="0">
              <a:solidFill>
                <a:srgbClr val="FF0000"/>
              </a:solidFill>
              <a:latin typeface="Times New Roman" pitchFamily="18" charset="0"/>
              <a:cs typeface="Times New Roman" pitchFamily="18" charset="0"/>
            </a:endParaRPr>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ctrTitle"/>
          </p:nvPr>
        </p:nvSpPr>
        <p:spPr>
          <a:xfrm>
            <a:off x="1432560" y="359898"/>
            <a:ext cx="7406640" cy="6165446"/>
          </a:xfrm>
          <a:solidFill>
            <a:schemeClr val="accent2">
              <a:lumMod val="20000"/>
              <a:lumOff val="80000"/>
            </a:schemeClr>
          </a:solidFill>
        </p:spPr>
        <p:txBody>
          <a:bodyPr>
            <a:normAutofit fontScale="90000"/>
          </a:bodyPr>
          <a:lstStyle/>
          <a:p>
            <a:r>
              <a:rPr lang="pt-PT" dirty="0" smtClean="0">
                <a:solidFill>
                  <a:srgbClr val="000099"/>
                </a:solidFill>
                <a:latin typeface="Times New Roman" pitchFamily="18" charset="0"/>
                <a:cs typeface="Times New Roman" pitchFamily="18" charset="0"/>
              </a:rPr>
              <a:t/>
            </a:r>
            <a:br>
              <a:rPr lang="pt-PT" dirty="0" smtClean="0">
                <a:solidFill>
                  <a:srgbClr val="000099"/>
                </a:solidFill>
                <a:latin typeface="Times New Roman" pitchFamily="18" charset="0"/>
                <a:cs typeface="Times New Roman" pitchFamily="18" charset="0"/>
              </a:rPr>
            </a:br>
            <a:r>
              <a:rPr lang="pt-PT" dirty="0" smtClean="0">
                <a:solidFill>
                  <a:srgbClr val="000099"/>
                </a:solidFill>
                <a:latin typeface="Times New Roman" pitchFamily="18" charset="0"/>
                <a:cs typeface="Times New Roman" pitchFamily="18" charset="0"/>
              </a:rPr>
              <a:t/>
            </a:r>
            <a:br>
              <a:rPr lang="pt-PT" dirty="0" smtClean="0">
                <a:solidFill>
                  <a:srgbClr val="000099"/>
                </a:solidFill>
                <a:latin typeface="Times New Roman" pitchFamily="18" charset="0"/>
                <a:cs typeface="Times New Roman" pitchFamily="18" charset="0"/>
              </a:rPr>
            </a:br>
            <a:r>
              <a:rPr lang="pt-PT" dirty="0" smtClean="0">
                <a:solidFill>
                  <a:srgbClr val="000099"/>
                </a:solidFill>
                <a:latin typeface="Times New Roman" pitchFamily="18" charset="0"/>
                <a:cs typeface="Times New Roman" pitchFamily="18" charset="0"/>
              </a:rPr>
              <a:t/>
            </a:r>
            <a:br>
              <a:rPr lang="pt-PT" dirty="0" smtClean="0">
                <a:solidFill>
                  <a:srgbClr val="000099"/>
                </a:solidFill>
                <a:latin typeface="Times New Roman" pitchFamily="18" charset="0"/>
                <a:cs typeface="Times New Roman" pitchFamily="18" charset="0"/>
              </a:rPr>
            </a:br>
            <a:r>
              <a:rPr lang="pt-PT" dirty="0" smtClean="0">
                <a:solidFill>
                  <a:srgbClr val="000099"/>
                </a:solidFill>
                <a:latin typeface="Times New Roman" pitchFamily="18" charset="0"/>
                <a:cs typeface="Times New Roman" pitchFamily="18" charset="0"/>
              </a:rPr>
              <a:t/>
            </a:r>
            <a:br>
              <a:rPr lang="pt-PT" dirty="0" smtClean="0">
                <a:solidFill>
                  <a:srgbClr val="000099"/>
                </a:solidFill>
                <a:latin typeface="Times New Roman" pitchFamily="18" charset="0"/>
                <a:cs typeface="Times New Roman" pitchFamily="18" charset="0"/>
              </a:rPr>
            </a:br>
            <a:r>
              <a:rPr lang="pt-PT" dirty="0" smtClean="0">
                <a:solidFill>
                  <a:srgbClr val="000099"/>
                </a:solidFill>
                <a:latin typeface="Times New Roman" pitchFamily="18" charset="0"/>
                <a:cs typeface="Times New Roman" pitchFamily="18" charset="0"/>
              </a:rPr>
              <a:t/>
            </a:r>
            <a:br>
              <a:rPr lang="pt-PT" dirty="0" smtClean="0">
                <a:solidFill>
                  <a:srgbClr val="000099"/>
                </a:solidFill>
                <a:latin typeface="Times New Roman" pitchFamily="18" charset="0"/>
                <a:cs typeface="Times New Roman" pitchFamily="18" charset="0"/>
              </a:rPr>
            </a:br>
            <a:r>
              <a:rPr lang="pt-PT" dirty="0" smtClean="0">
                <a:solidFill>
                  <a:srgbClr val="000099"/>
                </a:solidFill>
                <a:latin typeface="Times New Roman" pitchFamily="18" charset="0"/>
                <a:cs typeface="Times New Roman" pitchFamily="18" charset="0"/>
              </a:rPr>
              <a:t/>
            </a:r>
            <a:br>
              <a:rPr lang="pt-PT" dirty="0" smtClean="0">
                <a:solidFill>
                  <a:srgbClr val="000099"/>
                </a:solidFill>
                <a:latin typeface="Times New Roman" pitchFamily="18" charset="0"/>
                <a:cs typeface="Times New Roman" pitchFamily="18" charset="0"/>
              </a:rPr>
            </a:br>
            <a:r>
              <a:rPr lang="pt-PT" dirty="0" smtClean="0">
                <a:solidFill>
                  <a:srgbClr val="000099"/>
                </a:solidFill>
                <a:latin typeface="Times New Roman" pitchFamily="18" charset="0"/>
                <a:cs typeface="Times New Roman" pitchFamily="18" charset="0"/>
              </a:rPr>
              <a:t/>
            </a:r>
            <a:br>
              <a:rPr lang="pt-PT" dirty="0" smtClean="0">
                <a:solidFill>
                  <a:srgbClr val="000099"/>
                </a:solidFill>
                <a:latin typeface="Times New Roman" pitchFamily="18" charset="0"/>
                <a:cs typeface="Times New Roman" pitchFamily="18" charset="0"/>
              </a:rPr>
            </a:br>
            <a:r>
              <a:rPr lang="pt-PT" dirty="0" smtClean="0">
                <a:solidFill>
                  <a:srgbClr val="000099"/>
                </a:solidFill>
                <a:latin typeface="Times New Roman" pitchFamily="18" charset="0"/>
                <a:cs typeface="Times New Roman" pitchFamily="18" charset="0"/>
              </a:rPr>
              <a:t/>
            </a:r>
            <a:br>
              <a:rPr lang="pt-PT" dirty="0" smtClean="0">
                <a:solidFill>
                  <a:srgbClr val="000099"/>
                </a:solidFill>
                <a:latin typeface="Times New Roman" pitchFamily="18" charset="0"/>
                <a:cs typeface="Times New Roman" pitchFamily="18" charset="0"/>
              </a:rPr>
            </a:br>
            <a:r>
              <a:rPr lang="pt-PT" dirty="0" smtClean="0">
                <a:solidFill>
                  <a:srgbClr val="000099"/>
                </a:solidFill>
                <a:latin typeface="Times New Roman" pitchFamily="18" charset="0"/>
                <a:cs typeface="Times New Roman" pitchFamily="18" charset="0"/>
              </a:rPr>
              <a:t/>
            </a:r>
            <a:br>
              <a:rPr lang="pt-PT" dirty="0" smtClean="0">
                <a:solidFill>
                  <a:srgbClr val="000099"/>
                </a:solidFill>
                <a:latin typeface="Times New Roman" pitchFamily="18" charset="0"/>
                <a:cs typeface="Times New Roman" pitchFamily="18" charset="0"/>
              </a:rPr>
            </a:br>
            <a:r>
              <a:rPr lang="pt-PT" dirty="0" smtClean="0">
                <a:solidFill>
                  <a:srgbClr val="000099"/>
                </a:solidFill>
                <a:latin typeface="Times New Roman" pitchFamily="18" charset="0"/>
                <a:cs typeface="Times New Roman" pitchFamily="18" charset="0"/>
              </a:rPr>
              <a:t/>
            </a:r>
            <a:br>
              <a:rPr lang="pt-PT" dirty="0" smtClean="0">
                <a:solidFill>
                  <a:srgbClr val="000099"/>
                </a:solidFill>
                <a:latin typeface="Times New Roman" pitchFamily="18" charset="0"/>
                <a:cs typeface="Times New Roman" pitchFamily="18" charset="0"/>
              </a:rPr>
            </a:br>
            <a:r>
              <a:rPr lang="pt-PT" dirty="0" smtClean="0">
                <a:solidFill>
                  <a:srgbClr val="000099"/>
                </a:solidFill>
                <a:latin typeface="Times New Roman" pitchFamily="18" charset="0"/>
                <a:cs typeface="Times New Roman" pitchFamily="18" charset="0"/>
              </a:rPr>
              <a:t/>
            </a:r>
            <a:br>
              <a:rPr lang="pt-PT" dirty="0" smtClean="0">
                <a:solidFill>
                  <a:srgbClr val="000099"/>
                </a:solidFill>
                <a:latin typeface="Times New Roman" pitchFamily="18" charset="0"/>
                <a:cs typeface="Times New Roman" pitchFamily="18" charset="0"/>
              </a:rPr>
            </a:br>
            <a:r>
              <a:rPr lang="pt-PT" dirty="0" smtClean="0">
                <a:solidFill>
                  <a:srgbClr val="000099"/>
                </a:solidFill>
                <a:latin typeface="Times New Roman" pitchFamily="18" charset="0"/>
                <a:cs typeface="Times New Roman" pitchFamily="18" charset="0"/>
              </a:rPr>
              <a:t/>
            </a:r>
            <a:br>
              <a:rPr lang="pt-PT" dirty="0" smtClean="0">
                <a:solidFill>
                  <a:srgbClr val="000099"/>
                </a:solidFill>
                <a:latin typeface="Times New Roman" pitchFamily="18" charset="0"/>
                <a:cs typeface="Times New Roman" pitchFamily="18" charset="0"/>
              </a:rPr>
            </a:br>
            <a:r>
              <a:rPr lang="pt-PT" dirty="0" smtClean="0">
                <a:solidFill>
                  <a:srgbClr val="000099"/>
                </a:solidFill>
                <a:latin typeface="Times New Roman" pitchFamily="18" charset="0"/>
                <a:cs typeface="Times New Roman" pitchFamily="18" charset="0"/>
              </a:rPr>
              <a:t/>
            </a:r>
            <a:br>
              <a:rPr lang="pt-PT" dirty="0" smtClean="0">
                <a:solidFill>
                  <a:srgbClr val="000099"/>
                </a:solidFill>
                <a:latin typeface="Times New Roman" pitchFamily="18" charset="0"/>
                <a:cs typeface="Times New Roman" pitchFamily="18" charset="0"/>
              </a:rPr>
            </a:br>
            <a:r>
              <a:rPr lang="pt-PT" dirty="0" smtClean="0">
                <a:solidFill>
                  <a:srgbClr val="000099"/>
                </a:solidFill>
                <a:latin typeface="Times New Roman" pitchFamily="18" charset="0"/>
                <a:cs typeface="Times New Roman" pitchFamily="18" charset="0"/>
              </a:rPr>
              <a:t/>
            </a:r>
            <a:br>
              <a:rPr lang="pt-PT" dirty="0" smtClean="0">
                <a:solidFill>
                  <a:srgbClr val="000099"/>
                </a:solidFill>
                <a:latin typeface="Times New Roman" pitchFamily="18" charset="0"/>
                <a:cs typeface="Times New Roman" pitchFamily="18" charset="0"/>
              </a:rPr>
            </a:br>
            <a:r>
              <a:rPr lang="pt-PT" dirty="0" smtClean="0">
                <a:solidFill>
                  <a:srgbClr val="000099"/>
                </a:solidFill>
                <a:latin typeface="Times New Roman" pitchFamily="18" charset="0"/>
                <a:cs typeface="Times New Roman" pitchFamily="18" charset="0"/>
              </a:rPr>
              <a:t/>
            </a:r>
            <a:br>
              <a:rPr lang="pt-PT" dirty="0" smtClean="0">
                <a:solidFill>
                  <a:srgbClr val="000099"/>
                </a:solidFill>
                <a:latin typeface="Times New Roman" pitchFamily="18" charset="0"/>
                <a:cs typeface="Times New Roman" pitchFamily="18" charset="0"/>
              </a:rPr>
            </a:br>
            <a:r>
              <a:rPr lang="pt-PT" dirty="0" smtClean="0">
                <a:solidFill>
                  <a:srgbClr val="000099"/>
                </a:solidFill>
                <a:latin typeface="Times New Roman" pitchFamily="18" charset="0"/>
                <a:cs typeface="Times New Roman" pitchFamily="18" charset="0"/>
              </a:rPr>
              <a:t/>
            </a:r>
            <a:br>
              <a:rPr lang="pt-PT" dirty="0" smtClean="0">
                <a:solidFill>
                  <a:srgbClr val="000099"/>
                </a:solidFill>
                <a:latin typeface="Times New Roman" pitchFamily="18" charset="0"/>
                <a:cs typeface="Times New Roman" pitchFamily="18" charset="0"/>
              </a:rPr>
            </a:br>
            <a:r>
              <a:rPr lang="pt-PT" dirty="0" smtClean="0">
                <a:solidFill>
                  <a:srgbClr val="000099"/>
                </a:solidFill>
                <a:latin typeface="Times New Roman" pitchFamily="18" charset="0"/>
                <a:cs typeface="Times New Roman" pitchFamily="18" charset="0"/>
              </a:rPr>
              <a:t/>
            </a:r>
            <a:br>
              <a:rPr lang="pt-PT" dirty="0" smtClean="0">
                <a:solidFill>
                  <a:srgbClr val="000099"/>
                </a:solidFill>
                <a:latin typeface="Times New Roman" pitchFamily="18" charset="0"/>
                <a:cs typeface="Times New Roman" pitchFamily="18" charset="0"/>
              </a:rPr>
            </a:br>
            <a:r>
              <a:rPr lang="pt-PT" dirty="0" smtClean="0">
                <a:solidFill>
                  <a:srgbClr val="000099"/>
                </a:solidFill>
                <a:latin typeface="Times New Roman" pitchFamily="18" charset="0"/>
                <a:cs typeface="Times New Roman" pitchFamily="18" charset="0"/>
              </a:rPr>
              <a:t/>
            </a:r>
            <a:br>
              <a:rPr lang="pt-PT" dirty="0" smtClean="0">
                <a:solidFill>
                  <a:srgbClr val="000099"/>
                </a:solidFill>
                <a:latin typeface="Times New Roman" pitchFamily="18" charset="0"/>
                <a:cs typeface="Times New Roman" pitchFamily="18" charset="0"/>
              </a:rPr>
            </a:br>
            <a:r>
              <a:rPr lang="pt-PT" dirty="0" smtClean="0">
                <a:solidFill>
                  <a:srgbClr val="000099"/>
                </a:solidFill>
                <a:latin typeface="Times New Roman" pitchFamily="18" charset="0"/>
                <a:cs typeface="Times New Roman" pitchFamily="18" charset="0"/>
              </a:rPr>
              <a:t/>
            </a:r>
            <a:br>
              <a:rPr lang="pt-PT" dirty="0" smtClean="0">
                <a:solidFill>
                  <a:srgbClr val="000099"/>
                </a:solidFill>
                <a:latin typeface="Times New Roman" pitchFamily="18" charset="0"/>
                <a:cs typeface="Times New Roman" pitchFamily="18" charset="0"/>
              </a:rPr>
            </a:br>
            <a:r>
              <a:rPr lang="pt-PT" dirty="0" smtClean="0">
                <a:solidFill>
                  <a:srgbClr val="000099"/>
                </a:solidFill>
                <a:latin typeface="Times New Roman" pitchFamily="18" charset="0"/>
                <a:cs typeface="Times New Roman" pitchFamily="18" charset="0"/>
              </a:rPr>
              <a:t/>
            </a:r>
            <a:br>
              <a:rPr lang="pt-PT" dirty="0" smtClean="0">
                <a:solidFill>
                  <a:srgbClr val="000099"/>
                </a:solidFill>
                <a:latin typeface="Times New Roman" pitchFamily="18" charset="0"/>
                <a:cs typeface="Times New Roman" pitchFamily="18" charset="0"/>
              </a:rPr>
            </a:br>
            <a:r>
              <a:rPr lang="pt-PT" dirty="0" smtClean="0">
                <a:solidFill>
                  <a:srgbClr val="000099"/>
                </a:solidFill>
                <a:latin typeface="Times New Roman" pitchFamily="18" charset="0"/>
                <a:cs typeface="Times New Roman" pitchFamily="18" charset="0"/>
              </a:rPr>
              <a:t/>
            </a:r>
            <a:br>
              <a:rPr lang="pt-PT" dirty="0" smtClean="0">
                <a:solidFill>
                  <a:srgbClr val="000099"/>
                </a:solidFill>
                <a:latin typeface="Times New Roman" pitchFamily="18" charset="0"/>
                <a:cs typeface="Times New Roman" pitchFamily="18" charset="0"/>
              </a:rPr>
            </a:br>
            <a:r>
              <a:rPr lang="pt-PT" dirty="0" smtClean="0">
                <a:solidFill>
                  <a:srgbClr val="000099"/>
                </a:solidFill>
                <a:latin typeface="Times New Roman" pitchFamily="18" charset="0"/>
                <a:cs typeface="Times New Roman" pitchFamily="18" charset="0"/>
              </a:rPr>
              <a:t/>
            </a:r>
            <a:br>
              <a:rPr lang="pt-PT" dirty="0" smtClean="0">
                <a:solidFill>
                  <a:srgbClr val="000099"/>
                </a:solidFill>
                <a:latin typeface="Times New Roman" pitchFamily="18" charset="0"/>
                <a:cs typeface="Times New Roman" pitchFamily="18" charset="0"/>
              </a:rPr>
            </a:br>
            <a:r>
              <a:rPr lang="pt-PT" dirty="0" smtClean="0">
                <a:solidFill>
                  <a:srgbClr val="000099"/>
                </a:solidFill>
                <a:latin typeface="Times New Roman" pitchFamily="18" charset="0"/>
                <a:cs typeface="Times New Roman" pitchFamily="18" charset="0"/>
              </a:rPr>
              <a:t/>
            </a:r>
            <a:br>
              <a:rPr lang="pt-PT" dirty="0" smtClean="0">
                <a:solidFill>
                  <a:srgbClr val="000099"/>
                </a:solidFill>
                <a:latin typeface="Times New Roman" pitchFamily="18" charset="0"/>
                <a:cs typeface="Times New Roman" pitchFamily="18" charset="0"/>
              </a:rPr>
            </a:br>
            <a:r>
              <a:rPr lang="pt-PT" dirty="0" smtClean="0">
                <a:solidFill>
                  <a:srgbClr val="000099"/>
                </a:solidFill>
                <a:latin typeface="Times New Roman" pitchFamily="18" charset="0"/>
                <a:cs typeface="Times New Roman" pitchFamily="18" charset="0"/>
              </a:rPr>
              <a:t/>
            </a:r>
            <a:br>
              <a:rPr lang="pt-PT" dirty="0" smtClean="0">
                <a:solidFill>
                  <a:srgbClr val="000099"/>
                </a:solidFill>
                <a:latin typeface="Times New Roman" pitchFamily="18" charset="0"/>
                <a:cs typeface="Times New Roman" pitchFamily="18" charset="0"/>
              </a:rPr>
            </a:br>
            <a:r>
              <a:rPr lang="pt-PT" dirty="0" smtClean="0">
                <a:solidFill>
                  <a:srgbClr val="000099"/>
                </a:solidFill>
                <a:latin typeface="Times New Roman" pitchFamily="18" charset="0"/>
                <a:cs typeface="Times New Roman" pitchFamily="18" charset="0"/>
              </a:rPr>
              <a:t/>
            </a:r>
            <a:br>
              <a:rPr lang="pt-PT" dirty="0" smtClean="0">
                <a:solidFill>
                  <a:srgbClr val="000099"/>
                </a:solidFill>
                <a:latin typeface="Times New Roman" pitchFamily="18" charset="0"/>
                <a:cs typeface="Times New Roman" pitchFamily="18" charset="0"/>
              </a:rPr>
            </a:br>
            <a:r>
              <a:rPr lang="pt-PT" dirty="0" smtClean="0">
                <a:solidFill>
                  <a:srgbClr val="000099"/>
                </a:solidFill>
                <a:latin typeface="Times New Roman" pitchFamily="18" charset="0"/>
                <a:cs typeface="Times New Roman" pitchFamily="18" charset="0"/>
              </a:rPr>
              <a:t/>
            </a:r>
            <a:br>
              <a:rPr lang="pt-PT" dirty="0" smtClean="0">
                <a:solidFill>
                  <a:srgbClr val="000099"/>
                </a:solidFill>
                <a:latin typeface="Times New Roman" pitchFamily="18" charset="0"/>
                <a:cs typeface="Times New Roman" pitchFamily="18" charset="0"/>
              </a:rPr>
            </a:br>
            <a:r>
              <a:rPr lang="pt-PT" dirty="0" smtClean="0">
                <a:solidFill>
                  <a:srgbClr val="000099"/>
                </a:solidFill>
                <a:latin typeface="Times New Roman" pitchFamily="18" charset="0"/>
                <a:cs typeface="Times New Roman" pitchFamily="18" charset="0"/>
              </a:rPr>
              <a:t/>
            </a:r>
            <a:br>
              <a:rPr lang="pt-PT" dirty="0" smtClean="0">
                <a:solidFill>
                  <a:srgbClr val="000099"/>
                </a:solidFill>
                <a:latin typeface="Times New Roman" pitchFamily="18" charset="0"/>
                <a:cs typeface="Times New Roman" pitchFamily="18" charset="0"/>
              </a:rPr>
            </a:br>
            <a:r>
              <a:rPr lang="pt-PT" dirty="0" smtClean="0">
                <a:solidFill>
                  <a:srgbClr val="000099"/>
                </a:solidFill>
                <a:latin typeface="Times New Roman" pitchFamily="18" charset="0"/>
                <a:cs typeface="Times New Roman" pitchFamily="18" charset="0"/>
              </a:rPr>
              <a:t/>
            </a:r>
            <a:br>
              <a:rPr lang="pt-PT" dirty="0" smtClean="0">
                <a:solidFill>
                  <a:srgbClr val="000099"/>
                </a:solidFill>
                <a:latin typeface="Times New Roman" pitchFamily="18" charset="0"/>
                <a:cs typeface="Times New Roman" pitchFamily="18" charset="0"/>
              </a:rPr>
            </a:br>
            <a:r>
              <a:rPr lang="pt-PT" dirty="0" smtClean="0">
                <a:solidFill>
                  <a:srgbClr val="000099"/>
                </a:solidFill>
                <a:latin typeface="Times New Roman" pitchFamily="18" charset="0"/>
                <a:cs typeface="Times New Roman" pitchFamily="18" charset="0"/>
              </a:rPr>
              <a:t/>
            </a:r>
            <a:br>
              <a:rPr lang="pt-PT" dirty="0" smtClean="0">
                <a:solidFill>
                  <a:srgbClr val="000099"/>
                </a:solidFill>
                <a:latin typeface="Times New Roman" pitchFamily="18" charset="0"/>
                <a:cs typeface="Times New Roman" pitchFamily="18" charset="0"/>
              </a:rPr>
            </a:br>
            <a:r>
              <a:rPr lang="pt-PT" dirty="0" smtClean="0">
                <a:solidFill>
                  <a:srgbClr val="000099"/>
                </a:solidFill>
                <a:latin typeface="Times New Roman" pitchFamily="18" charset="0"/>
                <a:cs typeface="Times New Roman" pitchFamily="18" charset="0"/>
              </a:rPr>
              <a:t/>
            </a:r>
            <a:br>
              <a:rPr lang="pt-PT" dirty="0" smtClean="0">
                <a:solidFill>
                  <a:srgbClr val="000099"/>
                </a:solidFill>
                <a:latin typeface="Times New Roman" pitchFamily="18" charset="0"/>
                <a:cs typeface="Times New Roman" pitchFamily="18" charset="0"/>
              </a:rPr>
            </a:br>
            <a:r>
              <a:rPr lang="pt-PT" dirty="0" smtClean="0">
                <a:solidFill>
                  <a:srgbClr val="000099"/>
                </a:solidFill>
                <a:latin typeface="Times New Roman" pitchFamily="18" charset="0"/>
                <a:cs typeface="Times New Roman" pitchFamily="18" charset="0"/>
              </a:rPr>
              <a:t/>
            </a:r>
            <a:br>
              <a:rPr lang="pt-PT" dirty="0" smtClean="0">
                <a:solidFill>
                  <a:srgbClr val="000099"/>
                </a:solidFill>
                <a:latin typeface="Times New Roman" pitchFamily="18" charset="0"/>
                <a:cs typeface="Times New Roman" pitchFamily="18" charset="0"/>
              </a:rPr>
            </a:br>
            <a:r>
              <a:rPr lang="pt-PT" dirty="0" smtClean="0">
                <a:solidFill>
                  <a:srgbClr val="000099"/>
                </a:solidFill>
                <a:latin typeface="Times New Roman" pitchFamily="18" charset="0"/>
                <a:cs typeface="Times New Roman" pitchFamily="18" charset="0"/>
              </a:rPr>
              <a:t/>
            </a:r>
            <a:br>
              <a:rPr lang="pt-PT" dirty="0" smtClean="0">
                <a:solidFill>
                  <a:srgbClr val="000099"/>
                </a:solidFill>
                <a:latin typeface="Times New Roman" pitchFamily="18" charset="0"/>
                <a:cs typeface="Times New Roman" pitchFamily="18" charset="0"/>
              </a:rPr>
            </a:br>
            <a:r>
              <a:rPr lang="pt-PT" dirty="0" smtClean="0">
                <a:solidFill>
                  <a:srgbClr val="000099"/>
                </a:solidFill>
                <a:latin typeface="Times New Roman" pitchFamily="18" charset="0"/>
                <a:cs typeface="Times New Roman" pitchFamily="18" charset="0"/>
              </a:rPr>
              <a:t/>
            </a:r>
            <a:br>
              <a:rPr lang="pt-PT" dirty="0" smtClean="0">
                <a:solidFill>
                  <a:srgbClr val="000099"/>
                </a:solidFill>
                <a:latin typeface="Times New Roman" pitchFamily="18" charset="0"/>
                <a:cs typeface="Times New Roman" pitchFamily="18" charset="0"/>
              </a:rPr>
            </a:br>
            <a:r>
              <a:rPr lang="pt-PT" dirty="0" smtClean="0">
                <a:solidFill>
                  <a:srgbClr val="000099"/>
                </a:solidFill>
                <a:latin typeface="Times New Roman" pitchFamily="18" charset="0"/>
                <a:cs typeface="Times New Roman" pitchFamily="18" charset="0"/>
              </a:rPr>
              <a:t/>
            </a:r>
            <a:br>
              <a:rPr lang="pt-PT" dirty="0" smtClean="0">
                <a:solidFill>
                  <a:srgbClr val="000099"/>
                </a:solidFill>
                <a:latin typeface="Times New Roman" pitchFamily="18" charset="0"/>
                <a:cs typeface="Times New Roman" pitchFamily="18" charset="0"/>
              </a:rPr>
            </a:br>
            <a:r>
              <a:rPr lang="pt-PT" dirty="0" smtClean="0">
                <a:solidFill>
                  <a:srgbClr val="000099"/>
                </a:solidFill>
                <a:latin typeface="Times New Roman" pitchFamily="18" charset="0"/>
                <a:cs typeface="Times New Roman" pitchFamily="18" charset="0"/>
              </a:rPr>
              <a:t/>
            </a:r>
            <a:br>
              <a:rPr lang="pt-PT" dirty="0" smtClean="0">
                <a:solidFill>
                  <a:srgbClr val="000099"/>
                </a:solidFill>
                <a:latin typeface="Times New Roman" pitchFamily="18" charset="0"/>
                <a:cs typeface="Times New Roman" pitchFamily="18" charset="0"/>
              </a:rPr>
            </a:br>
            <a:r>
              <a:rPr lang="pt-PT" dirty="0" smtClean="0">
                <a:solidFill>
                  <a:srgbClr val="000099"/>
                </a:solidFill>
                <a:latin typeface="Times New Roman" pitchFamily="18" charset="0"/>
                <a:cs typeface="Times New Roman" pitchFamily="18" charset="0"/>
              </a:rPr>
              <a:t/>
            </a:r>
            <a:br>
              <a:rPr lang="pt-PT" dirty="0" smtClean="0">
                <a:solidFill>
                  <a:srgbClr val="000099"/>
                </a:solidFill>
                <a:latin typeface="Times New Roman" pitchFamily="18" charset="0"/>
                <a:cs typeface="Times New Roman" pitchFamily="18" charset="0"/>
              </a:rPr>
            </a:br>
            <a:r>
              <a:rPr lang="pt-PT" dirty="0" smtClean="0">
                <a:solidFill>
                  <a:srgbClr val="000099"/>
                </a:solidFill>
                <a:latin typeface="Times New Roman" pitchFamily="18" charset="0"/>
                <a:cs typeface="Times New Roman" pitchFamily="18" charset="0"/>
              </a:rPr>
              <a:t/>
            </a:r>
            <a:br>
              <a:rPr lang="pt-PT" dirty="0" smtClean="0">
                <a:solidFill>
                  <a:srgbClr val="000099"/>
                </a:solidFill>
                <a:latin typeface="Times New Roman" pitchFamily="18" charset="0"/>
                <a:cs typeface="Times New Roman" pitchFamily="18" charset="0"/>
              </a:rPr>
            </a:br>
            <a:r>
              <a:rPr lang="pt-PT" dirty="0" smtClean="0">
                <a:solidFill>
                  <a:srgbClr val="000099"/>
                </a:solidFill>
                <a:latin typeface="Times New Roman" pitchFamily="18" charset="0"/>
                <a:cs typeface="Times New Roman" pitchFamily="18" charset="0"/>
              </a:rPr>
              <a:t/>
            </a:r>
            <a:br>
              <a:rPr lang="pt-PT" dirty="0" smtClean="0">
                <a:solidFill>
                  <a:srgbClr val="000099"/>
                </a:solidFill>
                <a:latin typeface="Times New Roman" pitchFamily="18" charset="0"/>
                <a:cs typeface="Times New Roman" pitchFamily="18" charset="0"/>
              </a:rPr>
            </a:br>
            <a:r>
              <a:rPr lang="pt-PT" dirty="0" smtClean="0">
                <a:solidFill>
                  <a:srgbClr val="000099"/>
                </a:solidFill>
                <a:latin typeface="Times New Roman" pitchFamily="18" charset="0"/>
                <a:cs typeface="Times New Roman" pitchFamily="18" charset="0"/>
              </a:rPr>
              <a:t/>
            </a:r>
            <a:br>
              <a:rPr lang="pt-PT" dirty="0" smtClean="0">
                <a:solidFill>
                  <a:srgbClr val="000099"/>
                </a:solidFill>
                <a:latin typeface="Times New Roman" pitchFamily="18" charset="0"/>
                <a:cs typeface="Times New Roman" pitchFamily="18" charset="0"/>
              </a:rPr>
            </a:br>
            <a:r>
              <a:rPr lang="pt-PT" dirty="0" smtClean="0">
                <a:solidFill>
                  <a:srgbClr val="000099"/>
                </a:solidFill>
                <a:latin typeface="Times New Roman" pitchFamily="18" charset="0"/>
                <a:cs typeface="Times New Roman" pitchFamily="18" charset="0"/>
              </a:rPr>
              <a:t/>
            </a:r>
            <a:br>
              <a:rPr lang="pt-PT" dirty="0" smtClean="0">
                <a:solidFill>
                  <a:srgbClr val="000099"/>
                </a:solidFill>
                <a:latin typeface="Times New Roman" pitchFamily="18" charset="0"/>
                <a:cs typeface="Times New Roman" pitchFamily="18" charset="0"/>
              </a:rPr>
            </a:br>
            <a:r>
              <a:rPr lang="pt-PT" dirty="0" smtClean="0">
                <a:solidFill>
                  <a:srgbClr val="000099"/>
                </a:solidFill>
                <a:latin typeface="Times New Roman" pitchFamily="18" charset="0"/>
                <a:cs typeface="Times New Roman" pitchFamily="18" charset="0"/>
              </a:rPr>
              <a:t/>
            </a:r>
            <a:br>
              <a:rPr lang="pt-PT" dirty="0" smtClean="0">
                <a:solidFill>
                  <a:srgbClr val="000099"/>
                </a:solidFill>
                <a:latin typeface="Times New Roman" pitchFamily="18" charset="0"/>
                <a:cs typeface="Times New Roman" pitchFamily="18" charset="0"/>
              </a:rPr>
            </a:br>
            <a:r>
              <a:rPr lang="pt-PT" dirty="0" smtClean="0">
                <a:solidFill>
                  <a:srgbClr val="000099"/>
                </a:solidFill>
                <a:latin typeface="Times New Roman" pitchFamily="18" charset="0"/>
                <a:cs typeface="Times New Roman" pitchFamily="18" charset="0"/>
              </a:rPr>
              <a:t/>
            </a:r>
            <a:br>
              <a:rPr lang="pt-PT" dirty="0" smtClean="0">
                <a:solidFill>
                  <a:srgbClr val="000099"/>
                </a:solidFill>
                <a:latin typeface="Times New Roman" pitchFamily="18" charset="0"/>
                <a:cs typeface="Times New Roman" pitchFamily="18" charset="0"/>
              </a:rPr>
            </a:br>
            <a:r>
              <a:rPr lang="pt-PT" dirty="0" smtClean="0">
                <a:solidFill>
                  <a:srgbClr val="000099"/>
                </a:solidFill>
                <a:latin typeface="Times New Roman" pitchFamily="18" charset="0"/>
                <a:cs typeface="Times New Roman" pitchFamily="18" charset="0"/>
              </a:rPr>
              <a:t/>
            </a:r>
            <a:br>
              <a:rPr lang="pt-PT" dirty="0" smtClean="0">
                <a:solidFill>
                  <a:srgbClr val="000099"/>
                </a:solidFill>
                <a:latin typeface="Times New Roman" pitchFamily="18" charset="0"/>
                <a:cs typeface="Times New Roman" pitchFamily="18" charset="0"/>
              </a:rPr>
            </a:br>
            <a:r>
              <a:rPr lang="pt-PT" dirty="0" smtClean="0">
                <a:solidFill>
                  <a:srgbClr val="000099"/>
                </a:solidFill>
                <a:latin typeface="Times New Roman" pitchFamily="18" charset="0"/>
                <a:cs typeface="Times New Roman" pitchFamily="18" charset="0"/>
              </a:rPr>
              <a:t/>
            </a:r>
            <a:br>
              <a:rPr lang="pt-PT" dirty="0" smtClean="0">
                <a:solidFill>
                  <a:srgbClr val="000099"/>
                </a:solidFill>
                <a:latin typeface="Times New Roman" pitchFamily="18" charset="0"/>
                <a:cs typeface="Times New Roman" pitchFamily="18" charset="0"/>
              </a:rPr>
            </a:br>
            <a:r>
              <a:rPr lang="pt-PT" dirty="0" smtClean="0">
                <a:solidFill>
                  <a:srgbClr val="000099"/>
                </a:solidFill>
                <a:latin typeface="Times New Roman" pitchFamily="18" charset="0"/>
                <a:cs typeface="Times New Roman" pitchFamily="18" charset="0"/>
              </a:rPr>
              <a:t/>
            </a:r>
            <a:br>
              <a:rPr lang="pt-PT" dirty="0" smtClean="0">
                <a:solidFill>
                  <a:srgbClr val="000099"/>
                </a:solidFill>
                <a:latin typeface="Times New Roman" pitchFamily="18" charset="0"/>
                <a:cs typeface="Times New Roman" pitchFamily="18" charset="0"/>
              </a:rPr>
            </a:br>
            <a:r>
              <a:rPr lang="pt-PT" dirty="0" smtClean="0">
                <a:solidFill>
                  <a:srgbClr val="000099"/>
                </a:solidFill>
                <a:latin typeface="Times New Roman" pitchFamily="18" charset="0"/>
                <a:cs typeface="Times New Roman" pitchFamily="18" charset="0"/>
              </a:rPr>
              <a:t/>
            </a:r>
            <a:br>
              <a:rPr lang="pt-PT" dirty="0" smtClean="0">
                <a:solidFill>
                  <a:srgbClr val="000099"/>
                </a:solidFill>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r>
              <a:rPr lang="pt-PT" sz="2000" dirty="0" smtClean="0">
                <a:solidFill>
                  <a:srgbClr val="000099"/>
                </a:solidFill>
                <a:effectLst/>
                <a:latin typeface="Times New Roman" pitchFamily="18" charset="0"/>
                <a:cs typeface="Times New Roman" pitchFamily="18" charset="0"/>
              </a:rPr>
              <a:t>Também pode ocorrer a situação inversa, ou seja, quantidades elevadas de precipitação e de humidade podem conduzir a um aumento do perigo de inundações. </a:t>
            </a:r>
            <a:br>
              <a:rPr lang="pt-PT" sz="2000" dirty="0" smtClean="0">
                <a:solidFill>
                  <a:srgbClr val="000099"/>
                </a:solidFill>
                <a:effectLst/>
                <a:latin typeface="Times New Roman" pitchFamily="18" charset="0"/>
                <a:cs typeface="Times New Roman" pitchFamily="18" charset="0"/>
              </a:rPr>
            </a:br>
            <a:r>
              <a:rPr lang="pt-PT" sz="2000" dirty="0" smtClean="0">
                <a:solidFill>
                  <a:srgbClr val="000099"/>
                </a:solidFill>
                <a:effectLst/>
                <a:latin typeface="Times New Roman" pitchFamily="18" charset="0"/>
                <a:cs typeface="Times New Roman" pitchFamily="18" charset="0"/>
              </a:rPr>
              <a:t/>
            </a:r>
            <a:br>
              <a:rPr lang="pt-PT" sz="2000" dirty="0" smtClean="0">
                <a:solidFill>
                  <a:srgbClr val="000099"/>
                </a:solidFill>
                <a:effectLst/>
                <a:latin typeface="Times New Roman" pitchFamily="18" charset="0"/>
                <a:cs typeface="Times New Roman" pitchFamily="18" charset="0"/>
              </a:rPr>
            </a:br>
            <a:r>
              <a:rPr lang="pt-PT" sz="2000" dirty="0" smtClean="0">
                <a:solidFill>
                  <a:srgbClr val="000099"/>
                </a:solidFill>
                <a:effectLst/>
                <a:latin typeface="Times New Roman" pitchFamily="18" charset="0"/>
                <a:cs typeface="Times New Roman" pitchFamily="18" charset="0"/>
              </a:rPr>
              <a:t/>
            </a:r>
            <a:br>
              <a:rPr lang="pt-PT" sz="2000" dirty="0" smtClean="0">
                <a:solidFill>
                  <a:srgbClr val="000099"/>
                </a:solidFill>
                <a:effectLst/>
                <a:latin typeface="Times New Roman" pitchFamily="18" charset="0"/>
                <a:cs typeface="Times New Roman" pitchFamily="18" charset="0"/>
              </a:rPr>
            </a:br>
            <a:r>
              <a:rPr lang="pt-PT" sz="2000" dirty="0" smtClean="0">
                <a:solidFill>
                  <a:srgbClr val="000099"/>
                </a:solidFill>
                <a:effectLst/>
                <a:latin typeface="Times New Roman" pitchFamily="18" charset="0"/>
                <a:cs typeface="Times New Roman" pitchFamily="18" charset="0"/>
              </a:rPr>
              <a:t/>
            </a:r>
            <a:br>
              <a:rPr lang="pt-PT" sz="2000" dirty="0" smtClean="0">
                <a:solidFill>
                  <a:srgbClr val="000099"/>
                </a:solidFill>
                <a:effectLst/>
                <a:latin typeface="Times New Roman" pitchFamily="18" charset="0"/>
                <a:cs typeface="Times New Roman" pitchFamily="18" charset="0"/>
              </a:rPr>
            </a:br>
            <a:r>
              <a:rPr lang="pt-PT" sz="2000" dirty="0" smtClean="0">
                <a:solidFill>
                  <a:srgbClr val="000099"/>
                </a:solidFill>
                <a:effectLst/>
                <a:latin typeface="Times New Roman" pitchFamily="18" charset="0"/>
                <a:cs typeface="Times New Roman" pitchFamily="18" charset="0"/>
              </a:rPr>
              <a:t/>
            </a:r>
            <a:br>
              <a:rPr lang="pt-PT" sz="2000" dirty="0" smtClean="0">
                <a:solidFill>
                  <a:srgbClr val="000099"/>
                </a:solidFill>
                <a:effectLst/>
                <a:latin typeface="Times New Roman" pitchFamily="18" charset="0"/>
                <a:cs typeface="Times New Roman" pitchFamily="18" charset="0"/>
              </a:rPr>
            </a:br>
            <a:r>
              <a:rPr lang="pt-PT" sz="2000" dirty="0" smtClean="0">
                <a:solidFill>
                  <a:srgbClr val="000099"/>
                </a:solidFill>
                <a:effectLst/>
                <a:latin typeface="Times New Roman" pitchFamily="18" charset="0"/>
                <a:cs typeface="Times New Roman" pitchFamily="18" charset="0"/>
              </a:rPr>
              <a:t/>
            </a:r>
            <a:br>
              <a:rPr lang="pt-PT" sz="2000" dirty="0" smtClean="0">
                <a:solidFill>
                  <a:srgbClr val="000099"/>
                </a:solidFill>
                <a:effectLst/>
                <a:latin typeface="Times New Roman" pitchFamily="18" charset="0"/>
                <a:cs typeface="Times New Roman" pitchFamily="18" charset="0"/>
              </a:rPr>
            </a:br>
            <a:r>
              <a:rPr lang="pt-PT" sz="2000" dirty="0" smtClean="0">
                <a:solidFill>
                  <a:srgbClr val="000099"/>
                </a:solidFill>
                <a:effectLst/>
                <a:latin typeface="Times New Roman" pitchFamily="18" charset="0"/>
                <a:cs typeface="Times New Roman" pitchFamily="18" charset="0"/>
              </a:rPr>
              <a:t/>
            </a:r>
            <a:br>
              <a:rPr lang="pt-PT" sz="2000" dirty="0" smtClean="0">
                <a:solidFill>
                  <a:srgbClr val="000099"/>
                </a:solidFill>
                <a:effectLst/>
                <a:latin typeface="Times New Roman" pitchFamily="18" charset="0"/>
                <a:cs typeface="Times New Roman" pitchFamily="18" charset="0"/>
              </a:rPr>
            </a:br>
            <a:r>
              <a:rPr lang="pt-PT" sz="2000" dirty="0" smtClean="0">
                <a:solidFill>
                  <a:srgbClr val="000099"/>
                </a:solidFill>
                <a:effectLst/>
                <a:latin typeface="Times New Roman" pitchFamily="18" charset="0"/>
                <a:cs typeface="Times New Roman" pitchFamily="18" charset="0"/>
              </a:rPr>
              <a:t/>
            </a:r>
            <a:br>
              <a:rPr lang="pt-PT" sz="2000" dirty="0" smtClean="0">
                <a:solidFill>
                  <a:srgbClr val="000099"/>
                </a:solidFill>
                <a:effectLst/>
                <a:latin typeface="Times New Roman" pitchFamily="18" charset="0"/>
                <a:cs typeface="Times New Roman" pitchFamily="18" charset="0"/>
              </a:rPr>
            </a:br>
            <a:r>
              <a:rPr lang="pt-PT" sz="3100" dirty="0" smtClean="0">
                <a:solidFill>
                  <a:srgbClr val="000099"/>
                </a:solidFill>
                <a:latin typeface="Times New Roman" pitchFamily="18" charset="0"/>
                <a:cs typeface="Times New Roman" pitchFamily="18" charset="0"/>
              </a:rPr>
              <a:t/>
            </a:r>
            <a:br>
              <a:rPr lang="pt-PT" sz="3100" dirty="0" smtClean="0">
                <a:solidFill>
                  <a:srgbClr val="000099"/>
                </a:solidFill>
                <a:latin typeface="Times New Roman" pitchFamily="18" charset="0"/>
                <a:cs typeface="Times New Roman" pitchFamily="18" charset="0"/>
              </a:rPr>
            </a:br>
            <a:r>
              <a:rPr lang="pt-PT" sz="3100" dirty="0" smtClean="0">
                <a:solidFill>
                  <a:srgbClr val="000099"/>
                </a:solidFill>
                <a:latin typeface="Times New Roman" pitchFamily="18" charset="0"/>
                <a:cs typeface="Times New Roman" pitchFamily="18" charset="0"/>
              </a:rPr>
              <a:t/>
            </a:r>
            <a:br>
              <a:rPr lang="pt-PT" sz="3100" dirty="0" smtClean="0">
                <a:solidFill>
                  <a:srgbClr val="000099"/>
                </a:solidFill>
                <a:latin typeface="Times New Roman" pitchFamily="18" charset="0"/>
                <a:cs typeface="Times New Roman" pitchFamily="18" charset="0"/>
              </a:rPr>
            </a:br>
            <a:r>
              <a:rPr lang="pt-PT" sz="3600" dirty="0" smtClean="0">
                <a:solidFill>
                  <a:srgbClr val="000099"/>
                </a:solidFill>
                <a:latin typeface="Times New Roman" pitchFamily="18" charset="0"/>
                <a:cs typeface="Times New Roman" pitchFamily="18" charset="0"/>
              </a:rPr>
              <a:t/>
            </a:r>
            <a:br>
              <a:rPr lang="pt-PT" sz="3600" dirty="0" smtClean="0">
                <a:solidFill>
                  <a:srgbClr val="000099"/>
                </a:solidFill>
                <a:latin typeface="Times New Roman" pitchFamily="18" charset="0"/>
                <a:cs typeface="Times New Roman" pitchFamily="18" charset="0"/>
              </a:rPr>
            </a:br>
            <a:r>
              <a:rPr lang="pt-PT" sz="3600" dirty="0" smtClean="0">
                <a:solidFill>
                  <a:srgbClr val="000099"/>
                </a:solidFill>
                <a:latin typeface="Times New Roman" pitchFamily="18" charset="0"/>
                <a:cs typeface="Times New Roman" pitchFamily="18" charset="0"/>
              </a:rPr>
              <a:t/>
            </a:r>
            <a:br>
              <a:rPr lang="pt-PT" sz="3600" dirty="0" smtClean="0">
                <a:solidFill>
                  <a:srgbClr val="000099"/>
                </a:solidFill>
                <a:latin typeface="Times New Roman" pitchFamily="18" charset="0"/>
                <a:cs typeface="Times New Roman" pitchFamily="18" charset="0"/>
              </a:rPr>
            </a:br>
            <a:r>
              <a:rPr lang="pt-PT" dirty="0" smtClean="0">
                <a:solidFill>
                  <a:srgbClr val="000099"/>
                </a:solidFill>
                <a:latin typeface="Times New Roman" pitchFamily="18" charset="0"/>
                <a:cs typeface="Times New Roman" pitchFamily="18" charset="0"/>
              </a:rPr>
              <a:t/>
            </a:r>
            <a:br>
              <a:rPr lang="pt-PT" dirty="0" smtClean="0">
                <a:solidFill>
                  <a:srgbClr val="000099"/>
                </a:solidFill>
                <a:latin typeface="Times New Roman" pitchFamily="18" charset="0"/>
                <a:cs typeface="Times New Roman" pitchFamily="18" charset="0"/>
              </a:rPr>
            </a:br>
            <a:r>
              <a:rPr lang="pt-PT" sz="2000" dirty="0" smtClean="0">
                <a:solidFill>
                  <a:srgbClr val="000099"/>
                </a:solidFill>
                <a:effectLst/>
                <a:latin typeface="Times New Roman" pitchFamily="18" charset="0"/>
                <a:cs typeface="Times New Roman" pitchFamily="18" charset="0"/>
              </a:rPr>
              <a:t>Estas possibilidades mostram a grande importância de observar as condições de humidade do solo de uma forma eficaz e contínua. </a:t>
            </a:r>
            <a:r>
              <a:rPr lang="pt-PT" sz="2000" dirty="0" smtClean="0">
                <a:solidFill>
                  <a:srgbClr val="000099"/>
                </a:solidFill>
                <a:latin typeface="Times New Roman" pitchFamily="18" charset="0"/>
                <a:cs typeface="Times New Roman" pitchFamily="18" charset="0"/>
              </a:rPr>
              <a:t/>
            </a:r>
            <a:br>
              <a:rPr lang="pt-PT" sz="2000" dirty="0" smtClean="0">
                <a:solidFill>
                  <a:srgbClr val="000099"/>
                </a:solidFill>
                <a:latin typeface="Times New Roman" pitchFamily="18" charset="0"/>
                <a:cs typeface="Times New Roman" pitchFamily="18" charset="0"/>
              </a:rPr>
            </a:br>
            <a:endParaRPr lang="pt-PT" sz="2000" dirty="0">
              <a:latin typeface="Times New Roman" pitchFamily="18" charset="0"/>
              <a:cs typeface="Times New Roman" pitchFamily="18" charset="0"/>
            </a:endParaRPr>
          </a:p>
        </p:txBody>
      </p:sp>
      <p:pic>
        <p:nvPicPr>
          <p:cNvPr id="6147" name="Picture 3"/>
          <p:cNvPicPr>
            <a:picLocks noChangeAspect="1" noChangeArrowheads="1"/>
          </p:cNvPicPr>
          <p:nvPr/>
        </p:nvPicPr>
        <p:blipFill>
          <a:blip r:embed="rId2" cstate="print"/>
          <a:srcRect l="35234" t="15311" r="34054" b="50670"/>
          <a:stretch>
            <a:fillRect/>
          </a:stretch>
        </p:blipFill>
        <p:spPr bwMode="auto">
          <a:xfrm>
            <a:off x="2987824" y="1412776"/>
            <a:ext cx="4576508" cy="3168352"/>
          </a:xfrm>
          <a:prstGeom prst="rect">
            <a:avLst/>
          </a:prstGeom>
          <a:noFill/>
          <a:ln w="9525">
            <a:noFill/>
            <a:miter lim="800000"/>
            <a:headEnd/>
            <a:tailEnd/>
          </a:ln>
        </p:spPr>
      </p:pic>
      <p:sp>
        <p:nvSpPr>
          <p:cNvPr id="5" name="CaixaDeTexto 4"/>
          <p:cNvSpPr txBox="1"/>
          <p:nvPr/>
        </p:nvSpPr>
        <p:spPr>
          <a:xfrm>
            <a:off x="3491880" y="4869160"/>
            <a:ext cx="3816424" cy="646331"/>
          </a:xfrm>
          <a:prstGeom prst="rect">
            <a:avLst/>
          </a:prstGeom>
          <a:noFill/>
        </p:spPr>
        <p:txBody>
          <a:bodyPr wrap="square" rtlCol="0">
            <a:spAutoFit/>
          </a:bodyPr>
          <a:lstStyle/>
          <a:p>
            <a:pPr algn="ctr"/>
            <a:r>
              <a:rPr lang="pt-PT" b="1" dirty="0" err="1" smtClean="0">
                <a:solidFill>
                  <a:srgbClr val="FF0000"/>
                </a:solidFill>
                <a:latin typeface="Times New Roman" pitchFamily="18" charset="0"/>
                <a:cs typeface="Times New Roman" pitchFamily="18" charset="0"/>
              </a:rPr>
              <a:t>Fig.</a:t>
            </a:r>
            <a:r>
              <a:rPr lang="pt-PT" b="1" dirty="0" smtClean="0">
                <a:solidFill>
                  <a:srgbClr val="FF0000"/>
                </a:solidFill>
                <a:latin typeface="Times New Roman" pitchFamily="18" charset="0"/>
                <a:cs typeface="Times New Roman" pitchFamily="18" charset="0"/>
              </a:rPr>
              <a:t> 7 – Quinta inundada no Médio Oeste dos EUA, 1993</a:t>
            </a:r>
          </a:p>
        </p:txBody>
      </p:sp>
    </p:spTree>
  </p:cSld>
  <p:clrMapOvr>
    <a:masterClrMapping/>
  </p:clrMapOvr>
  <p:transition>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87624" y="188640"/>
            <a:ext cx="7708392" cy="1143000"/>
          </a:xfrm>
          <a:solidFill>
            <a:schemeClr val="accent2">
              <a:lumMod val="20000"/>
              <a:lumOff val="80000"/>
            </a:schemeClr>
          </a:solidFill>
        </p:spPr>
        <p:txBody>
          <a:bodyPr>
            <a:normAutofit fontScale="90000"/>
          </a:bodyPr>
          <a:lstStyle/>
          <a:p>
            <a:pPr algn="ctr"/>
            <a:r>
              <a:rPr lang="pt-PT" dirty="0" smtClean="0">
                <a:solidFill>
                  <a:srgbClr val="663300"/>
                </a:solidFill>
                <a:latin typeface="Times New Roman" pitchFamily="18" charset="0"/>
                <a:cs typeface="Times New Roman" pitchFamily="18" charset="0"/>
              </a:rPr>
              <a:t>Humidade do Solo e </a:t>
            </a:r>
            <a:br>
              <a:rPr lang="pt-PT" dirty="0" smtClean="0">
                <a:solidFill>
                  <a:srgbClr val="663300"/>
                </a:solidFill>
                <a:latin typeface="Times New Roman" pitchFamily="18" charset="0"/>
                <a:cs typeface="Times New Roman" pitchFamily="18" charset="0"/>
              </a:rPr>
            </a:br>
            <a:r>
              <a:rPr lang="pt-PT" dirty="0" smtClean="0">
                <a:solidFill>
                  <a:srgbClr val="663300"/>
                </a:solidFill>
                <a:latin typeface="Times New Roman" pitchFamily="18" charset="0"/>
                <a:cs typeface="Times New Roman" pitchFamily="18" charset="0"/>
              </a:rPr>
              <a:t>Previsão do Tempo</a:t>
            </a:r>
            <a:endParaRPr lang="pt-PT" dirty="0">
              <a:solidFill>
                <a:srgbClr val="663300"/>
              </a:solidFill>
              <a:latin typeface="Times New Roman" pitchFamily="18" charset="0"/>
              <a:cs typeface="Times New Roman" pitchFamily="18" charset="0"/>
            </a:endParaRPr>
          </a:p>
        </p:txBody>
      </p:sp>
      <p:sp>
        <p:nvSpPr>
          <p:cNvPr id="11" name="Marcador de Posição de Conteúdo 2"/>
          <p:cNvSpPr>
            <a:spLocks noGrp="1"/>
          </p:cNvSpPr>
          <p:nvPr>
            <p:ph sz="half" idx="1"/>
          </p:nvPr>
        </p:nvSpPr>
        <p:spPr>
          <a:xfrm>
            <a:off x="1259632" y="1484784"/>
            <a:ext cx="7632848" cy="5073352"/>
          </a:xfrm>
          <a:solidFill>
            <a:schemeClr val="accent2">
              <a:lumMod val="20000"/>
              <a:lumOff val="80000"/>
            </a:schemeClr>
          </a:solidFill>
        </p:spPr>
        <p:txBody>
          <a:bodyPr lIns="0">
            <a:normAutofit/>
          </a:bodyPr>
          <a:lstStyle/>
          <a:p>
            <a:pPr algn="ctr">
              <a:buNone/>
            </a:pPr>
            <a:endParaRPr lang="pt-PT" u="sng" dirty="0" smtClean="0">
              <a:solidFill>
                <a:schemeClr val="accent5">
                  <a:lumMod val="60000"/>
                  <a:lumOff val="40000"/>
                </a:schemeClr>
              </a:solidFill>
              <a:latin typeface="Times New Roman" pitchFamily="18" charset="0"/>
              <a:cs typeface="Times New Roman" pitchFamily="18" charset="0"/>
            </a:endParaRPr>
          </a:p>
          <a:p>
            <a:pPr>
              <a:buNone/>
            </a:pPr>
            <a:endParaRPr lang="pt-PT" u="sng" dirty="0" smtClean="0">
              <a:solidFill>
                <a:schemeClr val="accent5">
                  <a:lumMod val="60000"/>
                  <a:lumOff val="40000"/>
                </a:schemeClr>
              </a:solidFill>
              <a:latin typeface="Times New Roman" pitchFamily="18" charset="0"/>
              <a:cs typeface="Times New Roman" pitchFamily="18" charset="0"/>
            </a:endParaRPr>
          </a:p>
          <a:p>
            <a:pPr>
              <a:buNone/>
            </a:pPr>
            <a:endParaRPr lang="pt-PT" u="sng" dirty="0" smtClean="0">
              <a:solidFill>
                <a:schemeClr val="accent5">
                  <a:lumMod val="60000"/>
                  <a:lumOff val="40000"/>
                </a:schemeClr>
              </a:solidFill>
              <a:latin typeface="Times New Roman" pitchFamily="18" charset="0"/>
              <a:cs typeface="Times New Roman" pitchFamily="18" charset="0"/>
            </a:endParaRPr>
          </a:p>
          <a:p>
            <a:pPr>
              <a:buNone/>
            </a:pPr>
            <a:endParaRPr lang="pt-PT" u="sng" dirty="0" smtClean="0">
              <a:solidFill>
                <a:schemeClr val="accent5">
                  <a:lumMod val="60000"/>
                  <a:lumOff val="40000"/>
                </a:schemeClr>
              </a:solidFill>
              <a:latin typeface="Times New Roman" pitchFamily="18" charset="0"/>
              <a:cs typeface="Times New Roman" pitchFamily="18" charset="0"/>
            </a:endParaRPr>
          </a:p>
          <a:p>
            <a:pPr>
              <a:buNone/>
            </a:pPr>
            <a:endParaRPr lang="pt-PT" u="sng" dirty="0" smtClean="0">
              <a:solidFill>
                <a:schemeClr val="accent5">
                  <a:lumMod val="60000"/>
                  <a:lumOff val="40000"/>
                </a:schemeClr>
              </a:solidFill>
              <a:latin typeface="Times New Roman" pitchFamily="18" charset="0"/>
              <a:cs typeface="Times New Roman" pitchFamily="18" charset="0"/>
            </a:endParaRPr>
          </a:p>
          <a:p>
            <a:pPr algn="just">
              <a:buNone/>
            </a:pPr>
            <a:r>
              <a:rPr lang="pt-PT" sz="2400" dirty="0" smtClean="0">
                <a:solidFill>
                  <a:srgbClr val="000099"/>
                </a:solidFill>
                <a:latin typeface="Times New Roman" pitchFamily="18" charset="0"/>
                <a:cs typeface="Times New Roman" pitchFamily="18" charset="0"/>
              </a:rPr>
              <a:t>	</a:t>
            </a:r>
          </a:p>
          <a:p>
            <a:pPr>
              <a:buNone/>
            </a:pPr>
            <a:r>
              <a:rPr lang="pt-PT" sz="2400" dirty="0" smtClean="0">
                <a:solidFill>
                  <a:srgbClr val="000099"/>
                </a:solidFill>
                <a:latin typeface="Times New Roman" pitchFamily="18" charset="0"/>
                <a:cs typeface="Times New Roman" pitchFamily="18" charset="0"/>
              </a:rPr>
              <a:t>   </a:t>
            </a:r>
            <a:endParaRPr lang="pt-PT" sz="2400" dirty="0">
              <a:solidFill>
                <a:srgbClr val="000099"/>
              </a:solidFill>
              <a:latin typeface="Times New Roman" pitchFamily="18" charset="0"/>
              <a:cs typeface="Times New Roman" pitchFamily="18" charset="0"/>
            </a:endParaRPr>
          </a:p>
        </p:txBody>
      </p:sp>
      <p:sp>
        <p:nvSpPr>
          <p:cNvPr id="15" name="CaixaDeTexto 14"/>
          <p:cNvSpPr txBox="1"/>
          <p:nvPr/>
        </p:nvSpPr>
        <p:spPr>
          <a:xfrm>
            <a:off x="1403648" y="1628800"/>
            <a:ext cx="7344816" cy="5047536"/>
          </a:xfrm>
          <a:prstGeom prst="rect">
            <a:avLst/>
          </a:prstGeom>
          <a:noFill/>
        </p:spPr>
        <p:txBody>
          <a:bodyPr wrap="square" rtlCol="0">
            <a:spAutoFit/>
          </a:bodyPr>
          <a:lstStyle/>
          <a:p>
            <a:pPr algn="just"/>
            <a:r>
              <a:rPr lang="pt-PT" sz="2300" b="1" dirty="0" smtClean="0">
                <a:solidFill>
                  <a:srgbClr val="FF0000"/>
                </a:solidFill>
                <a:latin typeface="Times New Roman" pitchFamily="18" charset="0"/>
                <a:cs typeface="Times New Roman" pitchFamily="18" charset="0"/>
              </a:rPr>
              <a:t>      </a:t>
            </a:r>
            <a:r>
              <a:rPr lang="pt-PT" sz="2300" dirty="0" smtClean="0">
                <a:solidFill>
                  <a:srgbClr val="000099"/>
                </a:solidFill>
                <a:latin typeface="Times New Roman" pitchFamily="18" charset="0"/>
                <a:cs typeface="Times New Roman" pitchFamily="18" charset="0"/>
              </a:rPr>
              <a:t>A humidade do solo tem implicações importantes para as previsões meteorológicas. Os modelos de previsão meteorológica necessitam de uma informação exacta sobre a transferência de humidade do solo e energia da atmosfera inferior para poder prever com exactidão o momento, o lugar e a intensidade das circulações locais de vento e o desenvolvimento de nuvens. </a:t>
            </a:r>
          </a:p>
          <a:p>
            <a:pPr algn="just"/>
            <a:r>
              <a:rPr lang="pt-PT" sz="2300" dirty="0" smtClean="0">
                <a:solidFill>
                  <a:srgbClr val="000099"/>
                </a:solidFill>
                <a:latin typeface="Times New Roman" pitchFamily="18" charset="0"/>
                <a:cs typeface="Times New Roman" pitchFamily="18" charset="0"/>
              </a:rPr>
              <a:t>     A aquisição de dados mais específicos sobre as variações regionais dos padrões de humidade da superfície pode ajudar a prognosticar a posição de tempestades, linha secas, temperaturas máximas e mínimas e condições de visibilidade limitada provocadas por fumo, nevoeiro e neblina. </a:t>
            </a:r>
          </a:p>
          <a:p>
            <a:pPr algn="just"/>
            <a:r>
              <a:rPr lang="pt-PT" sz="2300" dirty="0" smtClean="0">
                <a:solidFill>
                  <a:srgbClr val="000099"/>
                </a:solidFill>
                <a:latin typeface="Times New Roman" pitchFamily="18" charset="0"/>
                <a:cs typeface="Times New Roman" pitchFamily="18" charset="0"/>
              </a:rPr>
              <a:t>    As tendências de humidade do solo relacionam-se com os padrões e mudanças no clima local e regional.</a:t>
            </a:r>
            <a:endParaRPr lang="pt-PT" sz="2300" dirty="0">
              <a:solidFill>
                <a:srgbClr val="000099"/>
              </a:solidFill>
              <a:latin typeface="Times New Roman" pitchFamily="18" charset="0"/>
              <a:cs typeface="Times New Roman" pitchFamily="18" charset="0"/>
            </a:endParaRP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1">
                                            <p:bg/>
                                          </p:spTgt>
                                        </p:tgtEl>
                                        <p:attrNameLst>
                                          <p:attrName>style.visibility</p:attrName>
                                        </p:attrNameLst>
                                      </p:cBhvr>
                                      <p:to>
                                        <p:strVal val="visible"/>
                                      </p:to>
                                    </p:set>
                                    <p:animEffect transition="in" filter="checkerboard(across)">
                                      <p:cBhvr>
                                        <p:cTn id="12" dur="500"/>
                                        <p:tgtEl>
                                          <p:spTgt spid="11">
                                            <p:bg/>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1">
                                            <p:txEl>
                                              <p:pRg st="5" end="5"/>
                                            </p:txEl>
                                          </p:spTgt>
                                        </p:tgtEl>
                                        <p:attrNameLst>
                                          <p:attrName>style.visibility</p:attrName>
                                        </p:attrNameLst>
                                      </p:cBhvr>
                                      <p:to>
                                        <p:strVal val="visible"/>
                                      </p:to>
                                    </p:set>
                                    <p:animEffect transition="in" filter="checkerboard(across)">
                                      <p:cBhvr>
                                        <p:cTn id="17" dur="500"/>
                                        <p:tgtEl>
                                          <p:spTgt spid="11">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1">
                                            <p:txEl>
                                              <p:pRg st="6" end="6"/>
                                            </p:txEl>
                                          </p:spTgt>
                                        </p:tgtEl>
                                        <p:attrNameLst>
                                          <p:attrName>style.visibility</p:attrName>
                                        </p:attrNameLst>
                                      </p:cBhvr>
                                      <p:to>
                                        <p:strVal val="visible"/>
                                      </p:to>
                                    </p:set>
                                    <p:animEffect transition="in" filter="checkerboard(across)">
                                      <p:cBhvr>
                                        <p:cTn id="22" dur="500"/>
                                        <p:tgtEl>
                                          <p:spTgt spid="1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35608" y="274320"/>
            <a:ext cx="7498080" cy="6251024"/>
          </a:xfrm>
          <a:solidFill>
            <a:schemeClr val="accent2">
              <a:lumMod val="20000"/>
              <a:lumOff val="80000"/>
            </a:schemeClr>
          </a:solidFill>
        </p:spPr>
        <p:txBody>
          <a:bodyPr>
            <a:normAutofit/>
          </a:bodyPr>
          <a:lstStyle/>
          <a:p>
            <a:pPr algn="ct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endParaRPr lang="pt-PT" dirty="0">
              <a:latin typeface="Times New Roman" pitchFamily="18" charset="0"/>
              <a:cs typeface="Times New Roman" pitchFamily="18" charset="0"/>
            </a:endParaRPr>
          </a:p>
        </p:txBody>
      </p:sp>
      <p:sp>
        <p:nvSpPr>
          <p:cNvPr id="12" name="CaixaDeTexto 11"/>
          <p:cNvSpPr txBox="1"/>
          <p:nvPr/>
        </p:nvSpPr>
        <p:spPr>
          <a:xfrm>
            <a:off x="6876256" y="1340768"/>
            <a:ext cx="1872208" cy="1754326"/>
          </a:xfrm>
          <a:prstGeom prst="rect">
            <a:avLst/>
          </a:prstGeom>
          <a:noFill/>
        </p:spPr>
        <p:txBody>
          <a:bodyPr wrap="square" rtlCol="0">
            <a:spAutoFit/>
          </a:bodyPr>
          <a:lstStyle/>
          <a:p>
            <a:pPr algn="ctr"/>
            <a:r>
              <a:rPr lang="pt-PT" b="1" dirty="0" err="1" smtClean="0">
                <a:solidFill>
                  <a:srgbClr val="FF0000"/>
                </a:solidFill>
                <a:latin typeface="Times New Roman" pitchFamily="18" charset="0"/>
                <a:cs typeface="Times New Roman" pitchFamily="18" charset="0"/>
              </a:rPr>
              <a:t>Fig.</a:t>
            </a:r>
            <a:r>
              <a:rPr lang="pt-PT" b="1" dirty="0" smtClean="0">
                <a:solidFill>
                  <a:srgbClr val="FF0000"/>
                </a:solidFill>
                <a:latin typeface="Times New Roman" pitchFamily="18" charset="0"/>
                <a:cs typeface="Times New Roman" pitchFamily="18" charset="0"/>
              </a:rPr>
              <a:t> 8 – Imagens relativas a uma inundação ocorrida em </a:t>
            </a:r>
            <a:r>
              <a:rPr lang="pt-PT" b="1" dirty="0" err="1" smtClean="0">
                <a:solidFill>
                  <a:srgbClr val="FF0000"/>
                </a:solidFill>
                <a:latin typeface="Times New Roman" pitchFamily="18" charset="0"/>
                <a:cs typeface="Times New Roman" pitchFamily="18" charset="0"/>
              </a:rPr>
              <a:t>Buffalo</a:t>
            </a:r>
            <a:r>
              <a:rPr lang="pt-PT" b="1" dirty="0" smtClean="0">
                <a:solidFill>
                  <a:srgbClr val="FF0000"/>
                </a:solidFill>
                <a:latin typeface="Times New Roman" pitchFamily="18" charset="0"/>
                <a:cs typeface="Times New Roman" pitchFamily="18" charset="0"/>
              </a:rPr>
              <a:t> </a:t>
            </a:r>
            <a:r>
              <a:rPr lang="pt-PT" b="1" dirty="0" err="1" smtClean="0">
                <a:solidFill>
                  <a:srgbClr val="FF0000"/>
                </a:solidFill>
                <a:latin typeface="Times New Roman" pitchFamily="18" charset="0"/>
                <a:cs typeface="Times New Roman" pitchFamily="18" charset="0"/>
              </a:rPr>
              <a:t>Creek</a:t>
            </a:r>
            <a:r>
              <a:rPr lang="pt-PT" b="1" dirty="0" smtClean="0">
                <a:solidFill>
                  <a:srgbClr val="FF0000"/>
                </a:solidFill>
                <a:latin typeface="Times New Roman" pitchFamily="18" charset="0"/>
                <a:cs typeface="Times New Roman" pitchFamily="18" charset="0"/>
              </a:rPr>
              <a:t>, Colorado, EUA</a:t>
            </a:r>
            <a:endParaRPr lang="pt-PT" b="1" dirty="0">
              <a:solidFill>
                <a:srgbClr val="FF0000"/>
              </a:solidFill>
              <a:latin typeface="Times New Roman" pitchFamily="18" charset="0"/>
              <a:cs typeface="Times New Roman" pitchFamily="18" charset="0"/>
            </a:endParaRPr>
          </a:p>
        </p:txBody>
      </p:sp>
      <p:sp>
        <p:nvSpPr>
          <p:cNvPr id="6" name="CaixaDeTexto 5"/>
          <p:cNvSpPr txBox="1"/>
          <p:nvPr/>
        </p:nvSpPr>
        <p:spPr>
          <a:xfrm>
            <a:off x="1619672" y="4221088"/>
            <a:ext cx="7128792" cy="2862322"/>
          </a:xfrm>
          <a:prstGeom prst="rect">
            <a:avLst/>
          </a:prstGeom>
          <a:noFill/>
        </p:spPr>
        <p:txBody>
          <a:bodyPr wrap="square" rtlCol="0">
            <a:spAutoFit/>
          </a:bodyPr>
          <a:lstStyle/>
          <a:p>
            <a:pPr algn="just"/>
            <a:r>
              <a:rPr lang="pt-PT" sz="2400" dirty="0" smtClean="0">
                <a:solidFill>
                  <a:srgbClr val="000099"/>
                </a:solidFill>
                <a:latin typeface="Times New Roman" pitchFamily="18" charset="0"/>
                <a:cs typeface="Times New Roman" pitchFamily="18" charset="0"/>
              </a:rPr>
              <a:t>Através da fig. 8, pode-se constatar que, no caso desta inundação ocorrida em </a:t>
            </a:r>
            <a:r>
              <a:rPr lang="pt-PT" sz="2400" dirty="0" err="1" smtClean="0">
                <a:solidFill>
                  <a:srgbClr val="000099"/>
                </a:solidFill>
                <a:latin typeface="Times New Roman" pitchFamily="18" charset="0"/>
                <a:cs typeface="Times New Roman" pitchFamily="18" charset="0"/>
              </a:rPr>
              <a:t>Buffalo</a:t>
            </a:r>
            <a:r>
              <a:rPr lang="pt-PT" sz="2400" dirty="0" smtClean="0">
                <a:solidFill>
                  <a:srgbClr val="000099"/>
                </a:solidFill>
                <a:latin typeface="Times New Roman" pitchFamily="18" charset="0"/>
                <a:cs typeface="Times New Roman" pitchFamily="18" charset="0"/>
              </a:rPr>
              <a:t> </a:t>
            </a:r>
            <a:r>
              <a:rPr lang="pt-PT" sz="2400" dirty="0" err="1" smtClean="0">
                <a:solidFill>
                  <a:srgbClr val="000099"/>
                </a:solidFill>
                <a:latin typeface="Times New Roman" pitchFamily="18" charset="0"/>
                <a:cs typeface="Times New Roman" pitchFamily="18" charset="0"/>
              </a:rPr>
              <a:t>Creek</a:t>
            </a:r>
            <a:r>
              <a:rPr lang="pt-PT" sz="2400" dirty="0" smtClean="0">
                <a:solidFill>
                  <a:srgbClr val="000099"/>
                </a:solidFill>
                <a:latin typeface="Times New Roman" pitchFamily="18" charset="0"/>
                <a:cs typeface="Times New Roman" pitchFamily="18" charset="0"/>
              </a:rPr>
              <a:t> no dia 13 de Julho de 1996, houve uma grande melhoria no modelo de previsão de precipitação quando este passou a incorporar uma representação exacta da humidade do solo na condições iniciais. </a:t>
            </a:r>
          </a:p>
          <a:p>
            <a:endParaRPr lang="pt-PT" dirty="0" smtClean="0">
              <a:solidFill>
                <a:srgbClr val="000099"/>
              </a:solidFill>
              <a:latin typeface="Times New Roman" pitchFamily="18" charset="0"/>
              <a:cs typeface="Times New Roman" pitchFamily="18" charset="0"/>
            </a:endParaRPr>
          </a:p>
          <a:p>
            <a:endParaRPr lang="pt-PT" dirty="0">
              <a:solidFill>
                <a:srgbClr val="000099"/>
              </a:solidFill>
              <a:latin typeface="Times New Roman" pitchFamily="18" charset="0"/>
              <a:cs typeface="Times New Roman" pitchFamily="18" charset="0"/>
            </a:endParaRPr>
          </a:p>
        </p:txBody>
      </p:sp>
      <p:pic>
        <p:nvPicPr>
          <p:cNvPr id="7171" name="Picture 3"/>
          <p:cNvPicPr>
            <a:picLocks noChangeAspect="1" noChangeArrowheads="1"/>
          </p:cNvPicPr>
          <p:nvPr/>
        </p:nvPicPr>
        <p:blipFill>
          <a:blip r:embed="rId2" cstate="print"/>
          <a:srcRect/>
          <a:stretch>
            <a:fillRect/>
          </a:stretch>
        </p:blipFill>
        <p:spPr bwMode="auto">
          <a:xfrm>
            <a:off x="1691680" y="404664"/>
            <a:ext cx="5040560" cy="3600400"/>
          </a:xfrm>
          <a:prstGeom prst="rect">
            <a:avLst/>
          </a:prstGeom>
          <a:noFill/>
          <a:ln w="9525">
            <a:noFill/>
            <a:miter lim="800000"/>
            <a:headEnd/>
            <a:tailEnd/>
          </a:ln>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87624" y="188640"/>
            <a:ext cx="7708392" cy="1143000"/>
          </a:xfrm>
          <a:solidFill>
            <a:schemeClr val="accent2">
              <a:lumMod val="20000"/>
              <a:lumOff val="80000"/>
            </a:schemeClr>
          </a:solidFill>
        </p:spPr>
        <p:txBody>
          <a:bodyPr>
            <a:normAutofit/>
          </a:bodyPr>
          <a:lstStyle/>
          <a:p>
            <a:pPr algn="ctr"/>
            <a:r>
              <a:rPr lang="pt-PT" dirty="0" smtClean="0">
                <a:solidFill>
                  <a:srgbClr val="663300"/>
                </a:solidFill>
                <a:latin typeface="Times New Roman" pitchFamily="18" charset="0"/>
                <a:cs typeface="Times New Roman" pitchFamily="18" charset="0"/>
              </a:rPr>
              <a:t>Aplicações e Utilizações</a:t>
            </a:r>
            <a:endParaRPr lang="pt-PT" dirty="0">
              <a:solidFill>
                <a:srgbClr val="663300"/>
              </a:solidFill>
              <a:latin typeface="Times New Roman" pitchFamily="18" charset="0"/>
              <a:cs typeface="Times New Roman" pitchFamily="18" charset="0"/>
            </a:endParaRPr>
          </a:p>
        </p:txBody>
      </p:sp>
      <p:sp>
        <p:nvSpPr>
          <p:cNvPr id="11" name="Marcador de Posição de Conteúdo 2"/>
          <p:cNvSpPr>
            <a:spLocks noGrp="1"/>
          </p:cNvSpPr>
          <p:nvPr>
            <p:ph sz="half" idx="1"/>
          </p:nvPr>
        </p:nvSpPr>
        <p:spPr>
          <a:xfrm>
            <a:off x="1259632" y="1484784"/>
            <a:ext cx="7632848" cy="5073352"/>
          </a:xfrm>
          <a:solidFill>
            <a:schemeClr val="accent2">
              <a:lumMod val="20000"/>
              <a:lumOff val="80000"/>
            </a:schemeClr>
          </a:solidFill>
        </p:spPr>
        <p:txBody>
          <a:bodyPr lIns="0">
            <a:normAutofit/>
          </a:bodyPr>
          <a:lstStyle/>
          <a:p>
            <a:pPr algn="ctr">
              <a:buNone/>
            </a:pPr>
            <a:endParaRPr lang="pt-PT" u="sng" dirty="0" smtClean="0">
              <a:solidFill>
                <a:schemeClr val="accent5">
                  <a:lumMod val="60000"/>
                  <a:lumOff val="40000"/>
                </a:schemeClr>
              </a:solidFill>
              <a:latin typeface="Times New Roman" pitchFamily="18" charset="0"/>
              <a:cs typeface="Times New Roman" pitchFamily="18" charset="0"/>
            </a:endParaRPr>
          </a:p>
          <a:p>
            <a:pPr>
              <a:buNone/>
            </a:pPr>
            <a:endParaRPr lang="pt-PT" u="sng" dirty="0" smtClean="0">
              <a:solidFill>
                <a:schemeClr val="accent5">
                  <a:lumMod val="60000"/>
                  <a:lumOff val="40000"/>
                </a:schemeClr>
              </a:solidFill>
              <a:latin typeface="Times New Roman" pitchFamily="18" charset="0"/>
              <a:cs typeface="Times New Roman" pitchFamily="18" charset="0"/>
            </a:endParaRPr>
          </a:p>
          <a:p>
            <a:pPr>
              <a:buNone/>
            </a:pPr>
            <a:endParaRPr lang="pt-PT" u="sng" dirty="0" smtClean="0">
              <a:solidFill>
                <a:schemeClr val="accent5">
                  <a:lumMod val="60000"/>
                  <a:lumOff val="40000"/>
                </a:schemeClr>
              </a:solidFill>
              <a:latin typeface="Times New Roman" pitchFamily="18" charset="0"/>
              <a:cs typeface="Times New Roman" pitchFamily="18" charset="0"/>
            </a:endParaRPr>
          </a:p>
          <a:p>
            <a:pPr>
              <a:buNone/>
            </a:pPr>
            <a:endParaRPr lang="pt-PT" u="sng" dirty="0" smtClean="0">
              <a:solidFill>
                <a:schemeClr val="accent5">
                  <a:lumMod val="60000"/>
                  <a:lumOff val="40000"/>
                </a:schemeClr>
              </a:solidFill>
              <a:latin typeface="Times New Roman" pitchFamily="18" charset="0"/>
              <a:cs typeface="Times New Roman" pitchFamily="18" charset="0"/>
            </a:endParaRPr>
          </a:p>
          <a:p>
            <a:pPr>
              <a:buNone/>
            </a:pPr>
            <a:endParaRPr lang="pt-PT" u="sng" dirty="0" smtClean="0">
              <a:solidFill>
                <a:schemeClr val="accent5">
                  <a:lumMod val="60000"/>
                  <a:lumOff val="40000"/>
                </a:schemeClr>
              </a:solidFill>
              <a:latin typeface="Times New Roman" pitchFamily="18" charset="0"/>
              <a:cs typeface="Times New Roman" pitchFamily="18" charset="0"/>
            </a:endParaRPr>
          </a:p>
          <a:p>
            <a:pPr algn="just">
              <a:buNone/>
            </a:pPr>
            <a:r>
              <a:rPr lang="pt-PT" sz="2400" dirty="0" smtClean="0">
                <a:solidFill>
                  <a:srgbClr val="000099"/>
                </a:solidFill>
                <a:latin typeface="Times New Roman" pitchFamily="18" charset="0"/>
                <a:cs typeface="Times New Roman" pitchFamily="18" charset="0"/>
              </a:rPr>
              <a:t>	</a:t>
            </a:r>
          </a:p>
          <a:p>
            <a:pPr>
              <a:buNone/>
            </a:pPr>
            <a:r>
              <a:rPr lang="pt-PT" sz="2400" dirty="0" smtClean="0">
                <a:solidFill>
                  <a:srgbClr val="000099"/>
                </a:solidFill>
                <a:latin typeface="Times New Roman" pitchFamily="18" charset="0"/>
                <a:cs typeface="Times New Roman" pitchFamily="18" charset="0"/>
              </a:rPr>
              <a:t>   </a:t>
            </a:r>
            <a:endParaRPr lang="pt-PT" sz="2400" dirty="0">
              <a:solidFill>
                <a:srgbClr val="000099"/>
              </a:solidFill>
              <a:latin typeface="Times New Roman" pitchFamily="18" charset="0"/>
              <a:cs typeface="Times New Roman" pitchFamily="18" charset="0"/>
            </a:endParaRPr>
          </a:p>
        </p:txBody>
      </p:sp>
      <p:sp>
        <p:nvSpPr>
          <p:cNvPr id="15" name="CaixaDeTexto 14"/>
          <p:cNvSpPr txBox="1"/>
          <p:nvPr/>
        </p:nvSpPr>
        <p:spPr>
          <a:xfrm>
            <a:off x="1403648" y="1628800"/>
            <a:ext cx="7344816" cy="3970318"/>
          </a:xfrm>
          <a:prstGeom prst="rect">
            <a:avLst/>
          </a:prstGeom>
          <a:noFill/>
        </p:spPr>
        <p:txBody>
          <a:bodyPr wrap="square" rtlCol="0">
            <a:spAutoFit/>
          </a:bodyPr>
          <a:lstStyle/>
          <a:p>
            <a:pPr algn="just"/>
            <a:r>
              <a:rPr lang="pt-PT" sz="2800" b="1" dirty="0" smtClean="0">
                <a:solidFill>
                  <a:srgbClr val="FF0000"/>
                </a:solidFill>
                <a:latin typeface="Times New Roman" pitchFamily="18" charset="0"/>
                <a:cs typeface="Times New Roman" pitchFamily="18" charset="0"/>
              </a:rPr>
              <a:t>       </a:t>
            </a:r>
            <a:r>
              <a:rPr lang="pt-PT" sz="2800" dirty="0" smtClean="0">
                <a:solidFill>
                  <a:srgbClr val="000099"/>
                </a:solidFill>
                <a:latin typeface="Times New Roman" pitchFamily="18" charset="0"/>
                <a:cs typeface="Times New Roman" pitchFamily="18" charset="0"/>
              </a:rPr>
              <a:t>A informação sobre a humidade do solo utiliza-se em planificações civis e militares no trabalho de formulação de políticas, previsões e investigações em diversos campos como a meteorologia, a hidrologia e a agronomia, e tem várias utilizações, tais como a administração dos recursos hídricos e usos do solo, planificação agrícola, previsões do tempo e hidrológicas e investigações climáticas.</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1">
                                            <p:bg/>
                                          </p:spTgt>
                                        </p:tgtEl>
                                        <p:attrNameLst>
                                          <p:attrName>style.visibility</p:attrName>
                                        </p:attrNameLst>
                                      </p:cBhvr>
                                      <p:to>
                                        <p:strVal val="visible"/>
                                      </p:to>
                                    </p:set>
                                    <p:animEffect transition="in" filter="checkerboard(across)">
                                      <p:cBhvr>
                                        <p:cTn id="12" dur="500"/>
                                        <p:tgtEl>
                                          <p:spTgt spid="11">
                                            <p:bg/>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1">
                                            <p:txEl>
                                              <p:pRg st="5" end="5"/>
                                            </p:txEl>
                                          </p:spTgt>
                                        </p:tgtEl>
                                        <p:attrNameLst>
                                          <p:attrName>style.visibility</p:attrName>
                                        </p:attrNameLst>
                                      </p:cBhvr>
                                      <p:to>
                                        <p:strVal val="visible"/>
                                      </p:to>
                                    </p:set>
                                    <p:animEffect transition="in" filter="checkerboard(across)">
                                      <p:cBhvr>
                                        <p:cTn id="17" dur="500"/>
                                        <p:tgtEl>
                                          <p:spTgt spid="11">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1">
                                            <p:txEl>
                                              <p:pRg st="6" end="6"/>
                                            </p:txEl>
                                          </p:spTgt>
                                        </p:tgtEl>
                                        <p:attrNameLst>
                                          <p:attrName>style.visibility</p:attrName>
                                        </p:attrNameLst>
                                      </p:cBhvr>
                                      <p:to>
                                        <p:strVal val="visible"/>
                                      </p:to>
                                    </p:set>
                                    <p:animEffect transition="in" filter="checkerboard(across)">
                                      <p:cBhvr>
                                        <p:cTn id="22" dur="500"/>
                                        <p:tgtEl>
                                          <p:spTgt spid="1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35608" y="274320"/>
            <a:ext cx="7498080" cy="6251024"/>
          </a:xfrm>
          <a:solidFill>
            <a:schemeClr val="accent2">
              <a:lumMod val="20000"/>
              <a:lumOff val="80000"/>
            </a:schemeClr>
          </a:solidFill>
        </p:spPr>
        <p:txBody>
          <a:bodyPr>
            <a:normAutofit/>
          </a:bodyPr>
          <a:lstStyle/>
          <a:p>
            <a:pPr algn="ct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endParaRPr lang="pt-PT" dirty="0">
              <a:latin typeface="Times New Roman" pitchFamily="18" charset="0"/>
              <a:cs typeface="Times New Roman" pitchFamily="18" charset="0"/>
            </a:endParaRPr>
          </a:p>
        </p:txBody>
      </p:sp>
      <p:sp>
        <p:nvSpPr>
          <p:cNvPr id="12" name="CaixaDeTexto 11"/>
          <p:cNvSpPr txBox="1"/>
          <p:nvPr/>
        </p:nvSpPr>
        <p:spPr>
          <a:xfrm>
            <a:off x="2915816" y="5373216"/>
            <a:ext cx="4680520" cy="369332"/>
          </a:xfrm>
          <a:prstGeom prst="rect">
            <a:avLst/>
          </a:prstGeom>
          <a:noFill/>
        </p:spPr>
        <p:txBody>
          <a:bodyPr wrap="square" rtlCol="0">
            <a:spAutoFit/>
          </a:bodyPr>
          <a:lstStyle/>
          <a:p>
            <a:pPr algn="ctr"/>
            <a:r>
              <a:rPr lang="pt-PT" b="1" dirty="0" smtClean="0">
                <a:solidFill>
                  <a:srgbClr val="FF0000"/>
                </a:solidFill>
                <a:latin typeface="Times New Roman" pitchFamily="18" charset="0"/>
                <a:cs typeface="Times New Roman" pitchFamily="18" charset="0"/>
              </a:rPr>
              <a:t>Tabela 1 – Uso de dados de humidade do solo</a:t>
            </a:r>
            <a:endParaRPr lang="pt-PT" b="1" dirty="0">
              <a:solidFill>
                <a:srgbClr val="FF0000"/>
              </a:solidFill>
              <a:latin typeface="Times New Roman" pitchFamily="18" charset="0"/>
              <a:cs typeface="Times New Roman" pitchFamily="18" charset="0"/>
            </a:endParaRPr>
          </a:p>
        </p:txBody>
      </p:sp>
      <p:pic>
        <p:nvPicPr>
          <p:cNvPr id="8195" name="Picture 3"/>
          <p:cNvPicPr>
            <a:picLocks noChangeAspect="1" noChangeArrowheads="1"/>
          </p:cNvPicPr>
          <p:nvPr/>
        </p:nvPicPr>
        <p:blipFill>
          <a:blip r:embed="rId2" cstate="print"/>
          <a:srcRect/>
          <a:stretch>
            <a:fillRect/>
          </a:stretch>
        </p:blipFill>
        <p:spPr bwMode="auto">
          <a:xfrm>
            <a:off x="1547664" y="476672"/>
            <a:ext cx="7344630" cy="4661917"/>
          </a:xfrm>
          <a:prstGeom prst="rect">
            <a:avLst/>
          </a:prstGeom>
          <a:noFill/>
          <a:ln w="9525">
            <a:noFill/>
            <a:miter lim="800000"/>
            <a:headEnd/>
            <a:tailEnd/>
          </a:ln>
        </p:spPr>
      </p:pic>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solidFill>
            <a:schemeClr val="accent2">
              <a:lumMod val="20000"/>
              <a:lumOff val="80000"/>
            </a:schemeClr>
          </a:solidFill>
        </p:spPr>
        <p:txBody>
          <a:bodyPr/>
          <a:lstStyle/>
          <a:p>
            <a:pPr algn="ctr"/>
            <a:r>
              <a:rPr lang="pt-PT" dirty="0" smtClean="0">
                <a:solidFill>
                  <a:srgbClr val="663300"/>
                </a:solidFill>
                <a:latin typeface="Times New Roman" pitchFamily="18" charset="0"/>
                <a:cs typeface="Times New Roman" pitchFamily="18" charset="0"/>
              </a:rPr>
              <a:t>Índice</a:t>
            </a:r>
            <a:endParaRPr lang="pt-PT" dirty="0">
              <a:solidFill>
                <a:srgbClr val="663300"/>
              </a:solidFill>
              <a:latin typeface="Times New Roman" pitchFamily="18" charset="0"/>
              <a:cs typeface="Times New Roman" pitchFamily="18" charset="0"/>
            </a:endParaRPr>
          </a:p>
        </p:txBody>
      </p:sp>
      <p:sp>
        <p:nvSpPr>
          <p:cNvPr id="3" name="Marcador de Posição de Conteúdo 2"/>
          <p:cNvSpPr>
            <a:spLocks noGrp="1"/>
          </p:cNvSpPr>
          <p:nvPr>
            <p:ph idx="1"/>
          </p:nvPr>
        </p:nvSpPr>
        <p:spPr>
          <a:solidFill>
            <a:schemeClr val="accent2">
              <a:lumMod val="20000"/>
              <a:lumOff val="80000"/>
            </a:schemeClr>
          </a:solidFill>
        </p:spPr>
        <p:txBody>
          <a:bodyPr lIns="0">
            <a:normAutofit/>
          </a:bodyPr>
          <a:lstStyle/>
          <a:p>
            <a:pPr>
              <a:buFontTx/>
              <a:buChar char="-"/>
            </a:pPr>
            <a:r>
              <a:rPr lang="pt-PT" sz="4000" dirty="0" smtClean="0">
                <a:solidFill>
                  <a:srgbClr val="000099"/>
                </a:solidFill>
                <a:latin typeface="Times New Roman" pitchFamily="18" charset="0"/>
                <a:cs typeface="Times New Roman" pitchFamily="18" charset="0"/>
              </a:rPr>
              <a:t>Introdução; </a:t>
            </a:r>
          </a:p>
          <a:p>
            <a:pPr>
              <a:buFontTx/>
              <a:buChar char="-"/>
            </a:pPr>
            <a:r>
              <a:rPr lang="pt-PT" sz="4000" dirty="0" smtClean="0">
                <a:solidFill>
                  <a:srgbClr val="000099"/>
                </a:solidFill>
                <a:latin typeface="Times New Roman" pitchFamily="18" charset="0"/>
                <a:cs typeface="Times New Roman" pitchFamily="18" charset="0"/>
              </a:rPr>
              <a:t>Descrição Geral do Módulo;</a:t>
            </a:r>
          </a:p>
          <a:p>
            <a:pPr>
              <a:buFontTx/>
              <a:buChar char="-"/>
            </a:pPr>
            <a:r>
              <a:rPr lang="pt-PT" sz="4000" dirty="0" smtClean="0">
                <a:solidFill>
                  <a:srgbClr val="000099"/>
                </a:solidFill>
                <a:latin typeface="Times New Roman" pitchFamily="18" charset="0"/>
                <a:cs typeface="Times New Roman" pitchFamily="18" charset="0"/>
              </a:rPr>
              <a:t>Objectivos de Aprendizagem;</a:t>
            </a:r>
          </a:p>
          <a:p>
            <a:pPr>
              <a:buFontTx/>
              <a:buChar char="-"/>
            </a:pPr>
            <a:r>
              <a:rPr lang="pt-PT" sz="4000" dirty="0" smtClean="0">
                <a:solidFill>
                  <a:srgbClr val="000099"/>
                </a:solidFill>
                <a:latin typeface="Times New Roman" pitchFamily="18" charset="0"/>
                <a:cs typeface="Times New Roman" pitchFamily="18" charset="0"/>
              </a:rPr>
              <a:t>Observação das Superfícies Oceânicas e Terrestres com Microondas;</a:t>
            </a:r>
          </a:p>
          <a:p>
            <a:pPr>
              <a:buFontTx/>
              <a:buChar char="-"/>
            </a:pPr>
            <a:r>
              <a:rPr lang="pt-PT" sz="4000" dirty="0" smtClean="0">
                <a:solidFill>
                  <a:srgbClr val="000099"/>
                </a:solidFill>
                <a:latin typeface="Times New Roman" pitchFamily="18" charset="0"/>
                <a:cs typeface="Times New Roman" pitchFamily="18" charset="0"/>
              </a:rPr>
              <a:t>Emissões de Microondas</a:t>
            </a:r>
            <a:r>
              <a:rPr lang="pt-PT" dirty="0" smtClean="0">
                <a:solidFill>
                  <a:srgbClr val="000099"/>
                </a:solidFill>
                <a:latin typeface="Times New Roman" pitchFamily="18" charset="0"/>
                <a:cs typeface="Times New Roman" pitchFamily="18" charset="0"/>
              </a:rPr>
              <a:t>;</a:t>
            </a:r>
          </a:p>
        </p:txBody>
      </p:sp>
    </p:spTree>
  </p:cSld>
  <p:clrMapOvr>
    <a:masterClrMapping/>
  </p:clrMapOvr>
  <p:transition>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87624" y="188640"/>
            <a:ext cx="7708392" cy="1143000"/>
          </a:xfrm>
          <a:solidFill>
            <a:schemeClr val="accent2">
              <a:lumMod val="20000"/>
              <a:lumOff val="80000"/>
            </a:schemeClr>
          </a:solidFill>
        </p:spPr>
        <p:txBody>
          <a:bodyPr>
            <a:normAutofit fontScale="90000"/>
          </a:bodyPr>
          <a:lstStyle/>
          <a:p>
            <a:pPr algn="ctr"/>
            <a:r>
              <a:rPr lang="pt-PT" dirty="0" smtClean="0">
                <a:solidFill>
                  <a:srgbClr val="663300"/>
                </a:solidFill>
                <a:latin typeface="Times New Roman" pitchFamily="18" charset="0"/>
                <a:cs typeface="Times New Roman" pitchFamily="18" charset="0"/>
              </a:rPr>
              <a:t>Por que medir a humidade do solo a partir de um satélite?</a:t>
            </a:r>
            <a:endParaRPr lang="pt-PT" dirty="0">
              <a:solidFill>
                <a:srgbClr val="663300"/>
              </a:solidFill>
              <a:latin typeface="Times New Roman" pitchFamily="18" charset="0"/>
              <a:cs typeface="Times New Roman" pitchFamily="18" charset="0"/>
            </a:endParaRPr>
          </a:p>
        </p:txBody>
      </p:sp>
      <p:sp>
        <p:nvSpPr>
          <p:cNvPr id="11" name="Marcador de Posição de Conteúdo 2"/>
          <p:cNvSpPr>
            <a:spLocks noGrp="1"/>
          </p:cNvSpPr>
          <p:nvPr>
            <p:ph sz="half" idx="1"/>
          </p:nvPr>
        </p:nvSpPr>
        <p:spPr>
          <a:xfrm>
            <a:off x="1259632" y="1484784"/>
            <a:ext cx="7632848" cy="5073352"/>
          </a:xfrm>
          <a:solidFill>
            <a:schemeClr val="accent2">
              <a:lumMod val="20000"/>
              <a:lumOff val="80000"/>
            </a:schemeClr>
          </a:solidFill>
        </p:spPr>
        <p:txBody>
          <a:bodyPr lIns="0">
            <a:normAutofit/>
          </a:bodyPr>
          <a:lstStyle/>
          <a:p>
            <a:pPr algn="ctr">
              <a:buNone/>
            </a:pPr>
            <a:endParaRPr lang="pt-PT" u="sng" dirty="0" smtClean="0">
              <a:solidFill>
                <a:schemeClr val="accent5">
                  <a:lumMod val="60000"/>
                  <a:lumOff val="40000"/>
                </a:schemeClr>
              </a:solidFill>
              <a:latin typeface="Times New Roman" pitchFamily="18" charset="0"/>
              <a:cs typeface="Times New Roman" pitchFamily="18" charset="0"/>
            </a:endParaRPr>
          </a:p>
          <a:p>
            <a:pPr>
              <a:buNone/>
            </a:pPr>
            <a:endParaRPr lang="pt-PT" u="sng" dirty="0" smtClean="0">
              <a:solidFill>
                <a:schemeClr val="accent5">
                  <a:lumMod val="60000"/>
                  <a:lumOff val="40000"/>
                </a:schemeClr>
              </a:solidFill>
              <a:latin typeface="Times New Roman" pitchFamily="18" charset="0"/>
              <a:cs typeface="Times New Roman" pitchFamily="18" charset="0"/>
            </a:endParaRPr>
          </a:p>
          <a:p>
            <a:pPr>
              <a:buNone/>
            </a:pPr>
            <a:endParaRPr lang="pt-PT" u="sng" dirty="0" smtClean="0">
              <a:solidFill>
                <a:schemeClr val="accent5">
                  <a:lumMod val="60000"/>
                  <a:lumOff val="40000"/>
                </a:schemeClr>
              </a:solidFill>
              <a:latin typeface="Times New Roman" pitchFamily="18" charset="0"/>
              <a:cs typeface="Times New Roman" pitchFamily="18" charset="0"/>
            </a:endParaRPr>
          </a:p>
          <a:p>
            <a:pPr>
              <a:buNone/>
            </a:pPr>
            <a:endParaRPr lang="pt-PT" u="sng" dirty="0" smtClean="0">
              <a:solidFill>
                <a:schemeClr val="accent5">
                  <a:lumMod val="60000"/>
                  <a:lumOff val="40000"/>
                </a:schemeClr>
              </a:solidFill>
              <a:latin typeface="Times New Roman" pitchFamily="18" charset="0"/>
              <a:cs typeface="Times New Roman" pitchFamily="18" charset="0"/>
            </a:endParaRPr>
          </a:p>
          <a:p>
            <a:pPr>
              <a:buNone/>
            </a:pPr>
            <a:endParaRPr lang="pt-PT" u="sng" dirty="0" smtClean="0">
              <a:solidFill>
                <a:schemeClr val="accent5">
                  <a:lumMod val="60000"/>
                  <a:lumOff val="40000"/>
                </a:schemeClr>
              </a:solidFill>
              <a:latin typeface="Times New Roman" pitchFamily="18" charset="0"/>
              <a:cs typeface="Times New Roman" pitchFamily="18" charset="0"/>
            </a:endParaRPr>
          </a:p>
          <a:p>
            <a:pPr algn="just">
              <a:buNone/>
            </a:pPr>
            <a:r>
              <a:rPr lang="pt-PT" sz="2400" dirty="0" smtClean="0">
                <a:solidFill>
                  <a:srgbClr val="000099"/>
                </a:solidFill>
                <a:latin typeface="Times New Roman" pitchFamily="18" charset="0"/>
                <a:cs typeface="Times New Roman" pitchFamily="18" charset="0"/>
              </a:rPr>
              <a:t>	</a:t>
            </a:r>
          </a:p>
          <a:p>
            <a:pPr>
              <a:buNone/>
            </a:pPr>
            <a:r>
              <a:rPr lang="pt-PT" sz="2400" dirty="0" smtClean="0">
                <a:solidFill>
                  <a:srgbClr val="000099"/>
                </a:solidFill>
                <a:latin typeface="Times New Roman" pitchFamily="18" charset="0"/>
                <a:cs typeface="Times New Roman" pitchFamily="18" charset="0"/>
              </a:rPr>
              <a:t>   </a:t>
            </a:r>
            <a:endParaRPr lang="pt-PT" sz="2400" dirty="0">
              <a:solidFill>
                <a:srgbClr val="000099"/>
              </a:solidFill>
              <a:latin typeface="Times New Roman" pitchFamily="18" charset="0"/>
              <a:cs typeface="Times New Roman" pitchFamily="18" charset="0"/>
            </a:endParaRPr>
          </a:p>
        </p:txBody>
      </p:sp>
      <p:sp>
        <p:nvSpPr>
          <p:cNvPr id="15" name="CaixaDeTexto 14"/>
          <p:cNvSpPr txBox="1"/>
          <p:nvPr/>
        </p:nvSpPr>
        <p:spPr>
          <a:xfrm>
            <a:off x="1403648" y="1628800"/>
            <a:ext cx="7344816" cy="4401205"/>
          </a:xfrm>
          <a:prstGeom prst="rect">
            <a:avLst/>
          </a:prstGeom>
          <a:noFill/>
        </p:spPr>
        <p:txBody>
          <a:bodyPr wrap="square" rtlCol="0">
            <a:spAutoFit/>
          </a:bodyPr>
          <a:lstStyle/>
          <a:p>
            <a:pPr algn="just"/>
            <a:r>
              <a:rPr lang="pt-PT" sz="2800" dirty="0" smtClean="0">
                <a:solidFill>
                  <a:srgbClr val="000099"/>
                </a:solidFill>
                <a:latin typeface="Times New Roman" pitchFamily="18" charset="0"/>
                <a:cs typeface="Times New Roman" pitchFamily="18" charset="0"/>
              </a:rPr>
              <a:t>. As medições de humidade do solo realizadas </a:t>
            </a:r>
          </a:p>
          <a:p>
            <a:pPr algn="just"/>
            <a:r>
              <a:rPr lang="pt-PT" sz="2800" i="1" dirty="0" err="1" smtClean="0">
                <a:solidFill>
                  <a:srgbClr val="000099"/>
                </a:solidFill>
                <a:latin typeface="Times New Roman" pitchFamily="18" charset="0"/>
                <a:cs typeface="Times New Roman" pitchFamily="18" charset="0"/>
              </a:rPr>
              <a:t>in</a:t>
            </a:r>
            <a:r>
              <a:rPr lang="pt-PT" sz="2800" i="1" dirty="0" smtClean="0">
                <a:solidFill>
                  <a:srgbClr val="000099"/>
                </a:solidFill>
                <a:latin typeface="Times New Roman" pitchFamily="18" charset="0"/>
                <a:cs typeface="Times New Roman" pitchFamily="18" charset="0"/>
              </a:rPr>
              <a:t> – </a:t>
            </a:r>
            <a:r>
              <a:rPr lang="pt-PT" sz="2800" i="1" dirty="0" err="1" smtClean="0">
                <a:solidFill>
                  <a:srgbClr val="000099"/>
                </a:solidFill>
                <a:latin typeface="Times New Roman" pitchFamily="18" charset="0"/>
                <a:cs typeface="Times New Roman" pitchFamily="18" charset="0"/>
              </a:rPr>
              <a:t>situ</a:t>
            </a:r>
            <a:r>
              <a:rPr lang="pt-PT" sz="2800" i="1" dirty="0" smtClean="0">
                <a:solidFill>
                  <a:srgbClr val="000099"/>
                </a:solidFill>
                <a:latin typeface="Times New Roman" pitchFamily="18" charset="0"/>
                <a:cs typeface="Times New Roman" pitchFamily="18" charset="0"/>
              </a:rPr>
              <a:t> </a:t>
            </a:r>
            <a:r>
              <a:rPr lang="pt-PT" sz="2800" dirty="0" smtClean="0">
                <a:solidFill>
                  <a:srgbClr val="000099"/>
                </a:solidFill>
                <a:latin typeface="Times New Roman" pitchFamily="18" charset="0"/>
                <a:cs typeface="Times New Roman" pitchFamily="18" charset="0"/>
              </a:rPr>
              <a:t>oferecem a vantagem de se poderem actualizar frequentemente, mas, geralmente, são raras e até inexistentes em alguns locais. </a:t>
            </a:r>
          </a:p>
          <a:p>
            <a:pPr algn="just"/>
            <a:endParaRPr lang="pt-PT" sz="2800" dirty="0" smtClean="0">
              <a:solidFill>
                <a:srgbClr val="000099"/>
              </a:solidFill>
              <a:latin typeface="Times New Roman" pitchFamily="18" charset="0"/>
              <a:cs typeface="Times New Roman" pitchFamily="18" charset="0"/>
            </a:endParaRPr>
          </a:p>
          <a:p>
            <a:pPr algn="just"/>
            <a:r>
              <a:rPr lang="pt-PT" sz="2800" dirty="0" smtClean="0">
                <a:solidFill>
                  <a:srgbClr val="000099"/>
                </a:solidFill>
                <a:latin typeface="Times New Roman" pitchFamily="18" charset="0"/>
                <a:cs typeface="Times New Roman" pitchFamily="18" charset="0"/>
              </a:rPr>
              <a:t>. As observações a partir dos satélites em órbita polar ajudam a resolver o problema, uma vez que fornecem uma cobertura renovada constantemente de grandes zonas com uma resolução quase uniforme. </a:t>
            </a:r>
          </a:p>
        </p:txBody>
      </p:sp>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1">
                                            <p:bg/>
                                          </p:spTgt>
                                        </p:tgtEl>
                                        <p:attrNameLst>
                                          <p:attrName>style.visibility</p:attrName>
                                        </p:attrNameLst>
                                      </p:cBhvr>
                                      <p:to>
                                        <p:strVal val="visible"/>
                                      </p:to>
                                    </p:set>
                                    <p:animEffect transition="in" filter="checkerboard(across)">
                                      <p:cBhvr>
                                        <p:cTn id="12" dur="500"/>
                                        <p:tgtEl>
                                          <p:spTgt spid="11">
                                            <p:bg/>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1">
                                            <p:txEl>
                                              <p:pRg st="5" end="5"/>
                                            </p:txEl>
                                          </p:spTgt>
                                        </p:tgtEl>
                                        <p:attrNameLst>
                                          <p:attrName>style.visibility</p:attrName>
                                        </p:attrNameLst>
                                      </p:cBhvr>
                                      <p:to>
                                        <p:strVal val="visible"/>
                                      </p:to>
                                    </p:set>
                                    <p:animEffect transition="in" filter="checkerboard(across)">
                                      <p:cBhvr>
                                        <p:cTn id="17" dur="500"/>
                                        <p:tgtEl>
                                          <p:spTgt spid="11">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1">
                                            <p:txEl>
                                              <p:pRg st="6" end="6"/>
                                            </p:txEl>
                                          </p:spTgt>
                                        </p:tgtEl>
                                        <p:attrNameLst>
                                          <p:attrName>style.visibility</p:attrName>
                                        </p:attrNameLst>
                                      </p:cBhvr>
                                      <p:to>
                                        <p:strVal val="visible"/>
                                      </p:to>
                                    </p:set>
                                    <p:animEffect transition="in" filter="checkerboard(across)">
                                      <p:cBhvr>
                                        <p:cTn id="22" dur="500"/>
                                        <p:tgtEl>
                                          <p:spTgt spid="1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ctrTitle"/>
          </p:nvPr>
        </p:nvSpPr>
        <p:spPr>
          <a:xfrm>
            <a:off x="1432560" y="359898"/>
            <a:ext cx="7406640" cy="6237454"/>
          </a:xfrm>
          <a:solidFill>
            <a:schemeClr val="accent2">
              <a:lumMod val="20000"/>
              <a:lumOff val="80000"/>
            </a:schemeClr>
          </a:solidFill>
        </p:spPr>
        <p:txBody>
          <a:bodyPr>
            <a:normAutofit fontScale="90000"/>
          </a:bodyPr>
          <a:lstStyle/>
          <a:p>
            <a:pPr algn="ctr"/>
            <a:r>
              <a:rPr lang="pt-PT" sz="3100" dirty="0" smtClean="0">
                <a:solidFill>
                  <a:srgbClr val="663300"/>
                </a:solidFill>
                <a:latin typeface="Times New Roman" pitchFamily="18" charset="0"/>
                <a:cs typeface="Times New Roman" pitchFamily="18" charset="0"/>
              </a:rPr>
              <a:t/>
            </a:r>
            <a:br>
              <a:rPr lang="pt-PT" sz="3100" dirty="0" smtClean="0">
                <a:solidFill>
                  <a:srgbClr val="663300"/>
                </a:solidFill>
                <a:latin typeface="Times New Roman" pitchFamily="18" charset="0"/>
                <a:cs typeface="Times New Roman" pitchFamily="18" charset="0"/>
              </a:rPr>
            </a:br>
            <a:r>
              <a:rPr lang="pt-PT" sz="3100" dirty="0" smtClean="0">
                <a:solidFill>
                  <a:srgbClr val="663300"/>
                </a:solidFill>
                <a:latin typeface="Times New Roman" pitchFamily="18" charset="0"/>
                <a:cs typeface="Times New Roman" pitchFamily="18" charset="0"/>
              </a:rPr>
              <a:t/>
            </a:r>
            <a:br>
              <a:rPr lang="pt-PT" sz="3100" dirty="0" smtClean="0">
                <a:solidFill>
                  <a:srgbClr val="663300"/>
                </a:solidFill>
                <a:latin typeface="Times New Roman" pitchFamily="18" charset="0"/>
                <a:cs typeface="Times New Roman" pitchFamily="18" charset="0"/>
              </a:rPr>
            </a:br>
            <a:r>
              <a:rPr lang="pt-PT" sz="3100" dirty="0" smtClean="0">
                <a:solidFill>
                  <a:srgbClr val="663300"/>
                </a:solidFill>
                <a:latin typeface="Times New Roman" pitchFamily="18" charset="0"/>
                <a:cs typeface="Times New Roman" pitchFamily="18" charset="0"/>
              </a:rPr>
              <a:t/>
            </a:r>
            <a:br>
              <a:rPr lang="pt-PT" sz="3100" dirty="0" smtClean="0">
                <a:solidFill>
                  <a:srgbClr val="663300"/>
                </a:solidFill>
                <a:latin typeface="Times New Roman" pitchFamily="18" charset="0"/>
                <a:cs typeface="Times New Roman" pitchFamily="18" charset="0"/>
              </a:rPr>
            </a:br>
            <a:r>
              <a:rPr lang="pt-PT" sz="3100" dirty="0" smtClean="0">
                <a:solidFill>
                  <a:srgbClr val="663300"/>
                </a:solidFill>
                <a:latin typeface="Times New Roman" pitchFamily="18" charset="0"/>
                <a:cs typeface="Times New Roman" pitchFamily="18" charset="0"/>
              </a:rPr>
              <a:t/>
            </a:r>
            <a:br>
              <a:rPr lang="pt-PT" sz="3100" dirty="0" smtClean="0">
                <a:solidFill>
                  <a:srgbClr val="663300"/>
                </a:solidFill>
                <a:latin typeface="Times New Roman" pitchFamily="18" charset="0"/>
                <a:cs typeface="Times New Roman" pitchFamily="18" charset="0"/>
              </a:rPr>
            </a:br>
            <a:r>
              <a:rPr lang="pt-PT" sz="3100" dirty="0" smtClean="0">
                <a:solidFill>
                  <a:srgbClr val="663300"/>
                </a:solidFill>
                <a:latin typeface="Times New Roman" pitchFamily="18" charset="0"/>
                <a:cs typeface="Times New Roman" pitchFamily="18" charset="0"/>
              </a:rPr>
              <a:t/>
            </a:r>
            <a:br>
              <a:rPr lang="pt-PT" sz="3100" dirty="0" smtClean="0">
                <a:solidFill>
                  <a:srgbClr val="663300"/>
                </a:solidFill>
                <a:latin typeface="Times New Roman" pitchFamily="18" charset="0"/>
                <a:cs typeface="Times New Roman" pitchFamily="18" charset="0"/>
              </a:rPr>
            </a:br>
            <a:r>
              <a:rPr lang="pt-PT" sz="3100" dirty="0" smtClean="0">
                <a:solidFill>
                  <a:srgbClr val="663300"/>
                </a:solidFill>
                <a:latin typeface="Times New Roman" pitchFamily="18" charset="0"/>
                <a:cs typeface="Times New Roman" pitchFamily="18" charset="0"/>
              </a:rPr>
              <a:t/>
            </a:r>
            <a:br>
              <a:rPr lang="pt-PT" sz="3100" dirty="0" smtClean="0">
                <a:solidFill>
                  <a:srgbClr val="663300"/>
                </a:solidFill>
                <a:latin typeface="Times New Roman" pitchFamily="18" charset="0"/>
                <a:cs typeface="Times New Roman" pitchFamily="18" charset="0"/>
              </a:rPr>
            </a:br>
            <a:r>
              <a:rPr lang="pt-PT" sz="3100" dirty="0" smtClean="0">
                <a:solidFill>
                  <a:srgbClr val="663300"/>
                </a:solidFill>
                <a:latin typeface="Times New Roman" pitchFamily="18" charset="0"/>
                <a:cs typeface="Times New Roman" pitchFamily="18" charset="0"/>
              </a:rPr>
              <a:t/>
            </a:r>
            <a:br>
              <a:rPr lang="pt-PT" sz="3100" dirty="0" smtClean="0">
                <a:solidFill>
                  <a:srgbClr val="663300"/>
                </a:solidFill>
                <a:latin typeface="Times New Roman" pitchFamily="18" charset="0"/>
                <a:cs typeface="Times New Roman" pitchFamily="18" charset="0"/>
              </a:rPr>
            </a:br>
            <a:r>
              <a:rPr lang="pt-PT" sz="3100" dirty="0" smtClean="0">
                <a:solidFill>
                  <a:srgbClr val="663300"/>
                </a:solidFill>
                <a:latin typeface="Times New Roman" pitchFamily="18" charset="0"/>
                <a:cs typeface="Times New Roman" pitchFamily="18" charset="0"/>
              </a:rPr>
              <a:t/>
            </a:r>
            <a:br>
              <a:rPr lang="pt-PT" sz="3100" dirty="0" smtClean="0">
                <a:solidFill>
                  <a:srgbClr val="663300"/>
                </a:solidFill>
                <a:latin typeface="Times New Roman" pitchFamily="18" charset="0"/>
                <a:cs typeface="Times New Roman" pitchFamily="18" charset="0"/>
              </a:rPr>
            </a:br>
            <a:r>
              <a:rPr lang="pt-PT" sz="3100" dirty="0" smtClean="0">
                <a:solidFill>
                  <a:srgbClr val="663300"/>
                </a:solidFill>
                <a:latin typeface="Times New Roman" pitchFamily="18" charset="0"/>
                <a:cs typeface="Times New Roman" pitchFamily="18" charset="0"/>
              </a:rPr>
              <a:t/>
            </a:r>
            <a:br>
              <a:rPr lang="pt-PT" sz="3100" dirty="0" smtClean="0">
                <a:solidFill>
                  <a:srgbClr val="663300"/>
                </a:solidFill>
                <a:latin typeface="Times New Roman" pitchFamily="18" charset="0"/>
                <a:cs typeface="Times New Roman" pitchFamily="18" charset="0"/>
              </a:rPr>
            </a:br>
            <a:r>
              <a:rPr lang="pt-PT" sz="3100" dirty="0" smtClean="0">
                <a:solidFill>
                  <a:srgbClr val="663300"/>
                </a:solidFill>
                <a:latin typeface="Times New Roman" pitchFamily="18" charset="0"/>
                <a:cs typeface="Times New Roman" pitchFamily="18" charset="0"/>
              </a:rPr>
              <a:t/>
            </a:r>
            <a:br>
              <a:rPr lang="pt-PT" sz="3100" dirty="0" smtClean="0">
                <a:solidFill>
                  <a:srgbClr val="663300"/>
                </a:solidFill>
                <a:latin typeface="Times New Roman" pitchFamily="18" charset="0"/>
                <a:cs typeface="Times New Roman" pitchFamily="18" charset="0"/>
              </a:rPr>
            </a:br>
            <a:r>
              <a:rPr lang="pt-PT" sz="3100" dirty="0" smtClean="0">
                <a:solidFill>
                  <a:srgbClr val="663300"/>
                </a:solidFill>
                <a:latin typeface="Times New Roman" pitchFamily="18" charset="0"/>
                <a:cs typeface="Times New Roman" pitchFamily="18" charset="0"/>
              </a:rPr>
              <a:t/>
            </a:r>
            <a:br>
              <a:rPr lang="pt-PT" sz="3100" dirty="0" smtClean="0">
                <a:solidFill>
                  <a:srgbClr val="663300"/>
                </a:solidFill>
                <a:latin typeface="Times New Roman" pitchFamily="18" charset="0"/>
                <a:cs typeface="Times New Roman" pitchFamily="18" charset="0"/>
              </a:rPr>
            </a:br>
            <a:r>
              <a:rPr lang="pt-PT" sz="3100" dirty="0" smtClean="0">
                <a:solidFill>
                  <a:srgbClr val="663300"/>
                </a:solidFill>
                <a:latin typeface="Times New Roman" pitchFamily="18" charset="0"/>
                <a:cs typeface="Times New Roman" pitchFamily="18" charset="0"/>
              </a:rPr>
              <a:t/>
            </a:r>
            <a:br>
              <a:rPr lang="pt-PT" sz="3100" dirty="0" smtClean="0">
                <a:solidFill>
                  <a:srgbClr val="663300"/>
                </a:solidFill>
                <a:latin typeface="Times New Roman" pitchFamily="18" charset="0"/>
                <a:cs typeface="Times New Roman" pitchFamily="18" charset="0"/>
              </a:rPr>
            </a:br>
            <a:r>
              <a:rPr lang="pt-PT" sz="3100" dirty="0" smtClean="0">
                <a:solidFill>
                  <a:srgbClr val="663300"/>
                </a:solidFill>
                <a:latin typeface="Times New Roman" pitchFamily="18" charset="0"/>
                <a:cs typeface="Times New Roman" pitchFamily="18" charset="0"/>
              </a:rPr>
              <a:t/>
            </a:r>
            <a:br>
              <a:rPr lang="pt-PT" sz="3100" dirty="0" smtClean="0">
                <a:solidFill>
                  <a:srgbClr val="663300"/>
                </a:solidFill>
                <a:latin typeface="Times New Roman" pitchFamily="18" charset="0"/>
                <a:cs typeface="Times New Roman" pitchFamily="18" charset="0"/>
              </a:rPr>
            </a:br>
            <a:r>
              <a:rPr lang="pt-PT" sz="3100" dirty="0" smtClean="0">
                <a:solidFill>
                  <a:srgbClr val="663300"/>
                </a:solidFill>
                <a:latin typeface="Times New Roman" pitchFamily="18" charset="0"/>
                <a:cs typeface="Times New Roman" pitchFamily="18" charset="0"/>
              </a:rPr>
              <a:t/>
            </a:r>
            <a:br>
              <a:rPr lang="pt-PT" sz="3100" dirty="0" smtClean="0">
                <a:solidFill>
                  <a:srgbClr val="663300"/>
                </a:solidFill>
                <a:latin typeface="Times New Roman" pitchFamily="18" charset="0"/>
                <a:cs typeface="Times New Roman" pitchFamily="18" charset="0"/>
              </a:rPr>
            </a:br>
            <a:r>
              <a:rPr lang="pt-PT" dirty="0" smtClean="0">
                <a:solidFill>
                  <a:srgbClr val="663300"/>
                </a:solidFill>
                <a:latin typeface="Times New Roman" pitchFamily="18" charset="0"/>
                <a:cs typeface="Times New Roman" pitchFamily="18" charset="0"/>
              </a:rPr>
              <a:t/>
            </a:r>
            <a:br>
              <a:rPr lang="pt-PT" dirty="0" smtClean="0">
                <a:solidFill>
                  <a:srgbClr val="663300"/>
                </a:solidFill>
                <a:latin typeface="Times New Roman" pitchFamily="18" charset="0"/>
                <a:cs typeface="Times New Roman" pitchFamily="18" charset="0"/>
              </a:rPr>
            </a:br>
            <a:r>
              <a:rPr lang="pt-PT" dirty="0" smtClean="0">
                <a:solidFill>
                  <a:srgbClr val="663300"/>
                </a:solidFill>
                <a:latin typeface="Times New Roman" pitchFamily="18" charset="0"/>
                <a:cs typeface="Times New Roman" pitchFamily="18" charset="0"/>
              </a:rPr>
              <a:t/>
            </a:r>
            <a:br>
              <a:rPr lang="pt-PT" dirty="0" smtClean="0">
                <a:solidFill>
                  <a:srgbClr val="663300"/>
                </a:solidFill>
                <a:latin typeface="Times New Roman" pitchFamily="18" charset="0"/>
                <a:cs typeface="Times New Roman" pitchFamily="18" charset="0"/>
              </a:rPr>
            </a:br>
            <a:r>
              <a:rPr lang="pt-PT" dirty="0" smtClean="0">
                <a:solidFill>
                  <a:srgbClr val="663300"/>
                </a:solidFill>
                <a:latin typeface="Times New Roman" pitchFamily="18" charset="0"/>
                <a:cs typeface="Times New Roman" pitchFamily="18" charset="0"/>
              </a:rPr>
              <a:t/>
            </a:r>
            <a:br>
              <a:rPr lang="pt-PT" dirty="0" smtClean="0">
                <a:solidFill>
                  <a:srgbClr val="663300"/>
                </a:solidFill>
                <a:latin typeface="Times New Roman" pitchFamily="18" charset="0"/>
                <a:cs typeface="Times New Roman" pitchFamily="18" charset="0"/>
              </a:rPr>
            </a:br>
            <a:r>
              <a:rPr lang="pt-PT" dirty="0" smtClean="0">
                <a:solidFill>
                  <a:srgbClr val="663300"/>
                </a:solidFill>
                <a:latin typeface="Times New Roman" pitchFamily="18" charset="0"/>
                <a:cs typeface="Times New Roman" pitchFamily="18" charset="0"/>
              </a:rPr>
              <a:t/>
            </a:r>
            <a:br>
              <a:rPr lang="pt-PT" dirty="0" smtClean="0">
                <a:solidFill>
                  <a:srgbClr val="663300"/>
                </a:solidFill>
                <a:latin typeface="Times New Roman" pitchFamily="18" charset="0"/>
                <a:cs typeface="Times New Roman" pitchFamily="18" charset="0"/>
              </a:rPr>
            </a:br>
            <a:r>
              <a:rPr lang="pt-PT" dirty="0" smtClean="0">
                <a:solidFill>
                  <a:srgbClr val="663300"/>
                </a:solidFill>
                <a:latin typeface="Times New Roman" pitchFamily="18" charset="0"/>
                <a:cs typeface="Times New Roman" pitchFamily="18" charset="0"/>
              </a:rPr>
              <a:t/>
            </a:r>
            <a:br>
              <a:rPr lang="pt-PT" dirty="0" smtClean="0">
                <a:solidFill>
                  <a:srgbClr val="663300"/>
                </a:solidFill>
                <a:latin typeface="Times New Roman" pitchFamily="18" charset="0"/>
                <a:cs typeface="Times New Roman" pitchFamily="18" charset="0"/>
              </a:rPr>
            </a:br>
            <a:r>
              <a:rPr lang="pt-PT" dirty="0" smtClean="0">
                <a:solidFill>
                  <a:srgbClr val="663300"/>
                </a:solidFill>
                <a:latin typeface="Times New Roman" pitchFamily="18" charset="0"/>
                <a:cs typeface="Times New Roman" pitchFamily="18" charset="0"/>
              </a:rPr>
              <a:t/>
            </a:r>
            <a:br>
              <a:rPr lang="pt-PT" dirty="0" smtClean="0">
                <a:solidFill>
                  <a:srgbClr val="663300"/>
                </a:solidFill>
                <a:latin typeface="Times New Roman" pitchFamily="18" charset="0"/>
                <a:cs typeface="Times New Roman" pitchFamily="18" charset="0"/>
              </a:rPr>
            </a:br>
            <a:r>
              <a:rPr lang="pt-PT" dirty="0" smtClean="0">
                <a:solidFill>
                  <a:srgbClr val="663300"/>
                </a:solidFill>
                <a:latin typeface="Times New Roman" pitchFamily="18" charset="0"/>
                <a:cs typeface="Times New Roman" pitchFamily="18" charset="0"/>
              </a:rPr>
              <a:t/>
            </a:r>
            <a:br>
              <a:rPr lang="pt-PT" dirty="0" smtClean="0">
                <a:solidFill>
                  <a:srgbClr val="663300"/>
                </a:solidFill>
                <a:latin typeface="Times New Roman" pitchFamily="18" charset="0"/>
                <a:cs typeface="Times New Roman" pitchFamily="18" charset="0"/>
              </a:rPr>
            </a:br>
            <a:r>
              <a:rPr lang="pt-PT" dirty="0" smtClean="0">
                <a:solidFill>
                  <a:srgbClr val="663300"/>
                </a:solidFill>
                <a:latin typeface="Times New Roman" pitchFamily="18" charset="0"/>
                <a:cs typeface="Times New Roman" pitchFamily="18" charset="0"/>
              </a:rPr>
              <a:t/>
            </a:r>
            <a:br>
              <a:rPr lang="pt-PT" dirty="0" smtClean="0">
                <a:solidFill>
                  <a:srgbClr val="663300"/>
                </a:solidFill>
                <a:latin typeface="Times New Roman" pitchFamily="18" charset="0"/>
                <a:cs typeface="Times New Roman" pitchFamily="18" charset="0"/>
              </a:rPr>
            </a:br>
            <a:r>
              <a:rPr lang="pt-PT" dirty="0" smtClean="0">
                <a:solidFill>
                  <a:srgbClr val="663300"/>
                </a:solidFill>
                <a:latin typeface="Times New Roman" pitchFamily="18" charset="0"/>
                <a:cs typeface="Times New Roman" pitchFamily="18" charset="0"/>
              </a:rPr>
              <a:t/>
            </a:r>
            <a:br>
              <a:rPr lang="pt-PT" dirty="0" smtClean="0">
                <a:solidFill>
                  <a:srgbClr val="663300"/>
                </a:solidFill>
                <a:latin typeface="Times New Roman" pitchFamily="18" charset="0"/>
                <a:cs typeface="Times New Roman" pitchFamily="18" charset="0"/>
              </a:rPr>
            </a:br>
            <a:r>
              <a:rPr lang="pt-PT" dirty="0" smtClean="0">
                <a:solidFill>
                  <a:srgbClr val="663300"/>
                </a:solidFill>
                <a:latin typeface="Times New Roman" pitchFamily="18" charset="0"/>
                <a:cs typeface="Times New Roman" pitchFamily="18" charset="0"/>
              </a:rPr>
              <a:t> </a:t>
            </a:r>
            <a:endParaRPr lang="pt-PT" dirty="0">
              <a:solidFill>
                <a:srgbClr val="663300"/>
              </a:solidFill>
              <a:latin typeface="Times New Roman" pitchFamily="18" charset="0"/>
              <a:cs typeface="Times New Roman" pitchFamily="18" charset="0"/>
            </a:endParaRPr>
          </a:p>
        </p:txBody>
      </p:sp>
      <p:sp>
        <p:nvSpPr>
          <p:cNvPr id="7" name="CaixaDeTexto 6"/>
          <p:cNvSpPr txBox="1"/>
          <p:nvPr/>
        </p:nvSpPr>
        <p:spPr>
          <a:xfrm>
            <a:off x="7164288" y="3717032"/>
            <a:ext cx="1512168" cy="1477328"/>
          </a:xfrm>
          <a:prstGeom prst="rect">
            <a:avLst/>
          </a:prstGeom>
          <a:noFill/>
        </p:spPr>
        <p:txBody>
          <a:bodyPr wrap="square" rtlCol="0">
            <a:spAutoFit/>
          </a:bodyPr>
          <a:lstStyle/>
          <a:p>
            <a:pPr algn="ctr"/>
            <a:r>
              <a:rPr lang="pt-PT" b="1" dirty="0" err="1" smtClean="0">
                <a:solidFill>
                  <a:srgbClr val="FF0000"/>
                </a:solidFill>
                <a:latin typeface="Times New Roman" pitchFamily="18" charset="0"/>
                <a:cs typeface="Times New Roman" pitchFamily="18" charset="0"/>
              </a:rPr>
              <a:t>Fig.</a:t>
            </a:r>
            <a:r>
              <a:rPr lang="pt-PT" b="1" dirty="0" smtClean="0">
                <a:solidFill>
                  <a:srgbClr val="FF0000"/>
                </a:solidFill>
                <a:latin typeface="Times New Roman" pitchFamily="18" charset="0"/>
                <a:cs typeface="Times New Roman" pitchFamily="18" charset="0"/>
              </a:rPr>
              <a:t> 9 – Humidade do solo global, 2 de Setembro de 2006</a:t>
            </a:r>
            <a:endParaRPr lang="pt-PT" b="1" dirty="0">
              <a:solidFill>
                <a:srgbClr val="FF0000"/>
              </a:solidFill>
              <a:latin typeface="Times New Roman" pitchFamily="18" charset="0"/>
              <a:cs typeface="Times New Roman" pitchFamily="18" charset="0"/>
            </a:endParaRPr>
          </a:p>
        </p:txBody>
      </p:sp>
      <p:sp>
        <p:nvSpPr>
          <p:cNvPr id="6" name="CaixaDeTexto 5"/>
          <p:cNvSpPr txBox="1"/>
          <p:nvPr/>
        </p:nvSpPr>
        <p:spPr>
          <a:xfrm>
            <a:off x="1619672" y="620688"/>
            <a:ext cx="7200800" cy="2585323"/>
          </a:xfrm>
          <a:prstGeom prst="rect">
            <a:avLst/>
          </a:prstGeom>
          <a:noFill/>
        </p:spPr>
        <p:txBody>
          <a:bodyPr wrap="square" rtlCol="0">
            <a:spAutoFit/>
          </a:bodyPr>
          <a:lstStyle/>
          <a:p>
            <a:r>
              <a:rPr lang="pt-PT" dirty="0" smtClean="0">
                <a:solidFill>
                  <a:srgbClr val="000099"/>
                </a:solidFill>
                <a:latin typeface="Times New Roman" pitchFamily="18" charset="0"/>
                <a:cs typeface="Times New Roman" pitchFamily="18" charset="0"/>
              </a:rPr>
              <a:t>. Muitos satélites em órbita polar são capazes de gerar mapas de cobertura global a partir de dados da detecção remota por microondas , independentemente das condições meteorológicas. </a:t>
            </a:r>
          </a:p>
          <a:p>
            <a:endParaRPr lang="pt-PT" dirty="0" smtClean="0">
              <a:solidFill>
                <a:srgbClr val="000099"/>
              </a:solidFill>
              <a:latin typeface="Times New Roman" pitchFamily="18" charset="0"/>
              <a:cs typeface="Times New Roman" pitchFamily="18" charset="0"/>
            </a:endParaRPr>
          </a:p>
          <a:p>
            <a:r>
              <a:rPr lang="pt-PT" dirty="0" smtClean="0">
                <a:solidFill>
                  <a:srgbClr val="000099"/>
                </a:solidFill>
                <a:latin typeface="Times New Roman" pitchFamily="18" charset="0"/>
                <a:cs typeface="Times New Roman" pitchFamily="18" charset="0"/>
              </a:rPr>
              <a:t>. A radiação de microondas, em especial nas frequências mais baixas, é muito sensível a mudanças na humidade da superfície e penetra todas as camadas de nuvens, excepto as mais densas e as que produzem precipitação.</a:t>
            </a:r>
          </a:p>
          <a:p>
            <a:endParaRPr lang="pt-PT" dirty="0" smtClean="0">
              <a:solidFill>
                <a:srgbClr val="000099"/>
              </a:solidFill>
              <a:latin typeface="Times New Roman" pitchFamily="18" charset="0"/>
              <a:cs typeface="Times New Roman" pitchFamily="18" charset="0"/>
            </a:endParaRPr>
          </a:p>
          <a:p>
            <a:endParaRPr lang="pt-PT" dirty="0" smtClean="0">
              <a:solidFill>
                <a:srgbClr val="000099"/>
              </a:solidFill>
              <a:latin typeface="Times New Roman" pitchFamily="18" charset="0"/>
              <a:cs typeface="Times New Roman" pitchFamily="18" charset="0"/>
            </a:endParaRPr>
          </a:p>
        </p:txBody>
      </p:sp>
      <p:pic>
        <p:nvPicPr>
          <p:cNvPr id="9218" name="Picture 2"/>
          <p:cNvPicPr>
            <a:picLocks noChangeAspect="1" noChangeArrowheads="1"/>
          </p:cNvPicPr>
          <p:nvPr/>
        </p:nvPicPr>
        <p:blipFill>
          <a:blip r:embed="rId2" cstate="print"/>
          <a:srcRect/>
          <a:stretch>
            <a:fillRect/>
          </a:stretch>
        </p:blipFill>
        <p:spPr bwMode="auto">
          <a:xfrm>
            <a:off x="1619672" y="2780928"/>
            <a:ext cx="5257358" cy="3384376"/>
          </a:xfrm>
          <a:prstGeom prst="rect">
            <a:avLst/>
          </a:prstGeom>
          <a:noFill/>
          <a:ln w="9525">
            <a:noFill/>
            <a:miter lim="800000"/>
            <a:headEnd/>
            <a:tailEnd/>
          </a:ln>
        </p:spPr>
      </p:pic>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solidFill>
            <a:schemeClr val="accent2">
              <a:lumMod val="20000"/>
              <a:lumOff val="80000"/>
            </a:schemeClr>
          </a:solidFill>
        </p:spPr>
        <p:txBody>
          <a:bodyPr>
            <a:normAutofit/>
          </a:bodyPr>
          <a:lstStyle/>
          <a:p>
            <a:pPr algn="ctr"/>
            <a:r>
              <a:rPr lang="pt-PT" sz="3200" dirty="0" smtClean="0">
                <a:solidFill>
                  <a:srgbClr val="663300"/>
                </a:solidFill>
                <a:latin typeface="Times New Roman" pitchFamily="18" charset="0"/>
                <a:cs typeface="Times New Roman" pitchFamily="18" charset="0"/>
              </a:rPr>
              <a:t>Técnicas Passivas e Activas de Detecção da Humidade do Solo </a:t>
            </a:r>
            <a:endParaRPr lang="pt-PT" sz="3200" dirty="0">
              <a:solidFill>
                <a:srgbClr val="663300"/>
              </a:solidFill>
              <a:latin typeface="Times New Roman" pitchFamily="18" charset="0"/>
              <a:cs typeface="Times New Roman" pitchFamily="18" charset="0"/>
            </a:endParaRPr>
          </a:p>
        </p:txBody>
      </p:sp>
      <p:sp>
        <p:nvSpPr>
          <p:cNvPr id="16" name="Marcador de Posição de Conteúdo 15"/>
          <p:cNvSpPr>
            <a:spLocks noGrp="1"/>
          </p:cNvSpPr>
          <p:nvPr>
            <p:ph sz="half" idx="1"/>
          </p:nvPr>
        </p:nvSpPr>
        <p:spPr/>
        <p:txBody>
          <a:bodyPr/>
          <a:lstStyle/>
          <a:p>
            <a:pPr fontAlgn="t">
              <a:buNone/>
            </a:pPr>
            <a:endParaRPr lang="pt-PT" b="1" dirty="0" smtClean="0"/>
          </a:p>
          <a:p>
            <a:pPr fontAlgn="t"/>
            <a:endParaRPr lang="pt-PT" dirty="0" smtClean="0"/>
          </a:p>
          <a:p>
            <a:pPr fontAlgn="t"/>
            <a:endParaRPr lang="pt-PT" dirty="0" smtClean="0"/>
          </a:p>
          <a:p>
            <a:pPr fontAlgn="t"/>
            <a:endParaRPr lang="pt-PT" dirty="0" smtClean="0"/>
          </a:p>
          <a:p>
            <a:pPr fontAlgn="t"/>
            <a:endParaRPr lang="pt-PT" dirty="0" smtClean="0"/>
          </a:p>
          <a:p>
            <a:pPr fontAlgn="t"/>
            <a:endParaRPr lang="pt-PT" dirty="0" smtClean="0"/>
          </a:p>
          <a:p>
            <a:pPr fontAlgn="t"/>
            <a:endParaRPr lang="pt-PT" dirty="0" smtClean="0"/>
          </a:p>
          <a:p>
            <a:endParaRPr lang="pt-PT" dirty="0"/>
          </a:p>
        </p:txBody>
      </p:sp>
      <p:sp>
        <p:nvSpPr>
          <p:cNvPr id="20" name="Título 1"/>
          <p:cNvSpPr txBox="1">
            <a:spLocks/>
          </p:cNvSpPr>
          <p:nvPr/>
        </p:nvSpPr>
        <p:spPr>
          <a:xfrm>
            <a:off x="1403648" y="1628800"/>
            <a:ext cx="7498080" cy="4896544"/>
          </a:xfrm>
          <a:prstGeom prst="rect">
            <a:avLst/>
          </a:prstGeom>
          <a:solidFill>
            <a:schemeClr val="accent2">
              <a:lumMod val="20000"/>
              <a:lumOff val="80000"/>
            </a:schemeClr>
          </a:solidFill>
        </p:spPr>
        <p:txBody>
          <a:bodyPr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pt-PT" sz="4300" b="0" i="0" u="none" strike="noStrike" kern="1200" cap="none" spc="0" normalizeH="0" baseline="0" noProof="0" dirty="0">
              <a:ln>
                <a:noFill/>
              </a:ln>
              <a:solidFill>
                <a:srgbClr val="663300"/>
              </a:solidFill>
              <a:effectLst>
                <a:outerShdw blurRad="50000" dist="30000" dir="5400000" algn="tl" rotWithShape="0">
                  <a:srgbClr val="000000">
                    <a:alpha val="30000"/>
                  </a:srgbClr>
                </a:outerShdw>
              </a:effectLst>
              <a:uLnTx/>
              <a:uFillTx/>
              <a:latin typeface="Times New Roman" pitchFamily="18" charset="0"/>
              <a:ea typeface="+mj-ea"/>
              <a:cs typeface="Times New Roman" pitchFamily="18" charset="0"/>
            </a:endParaRPr>
          </a:p>
        </p:txBody>
      </p:sp>
      <p:sp>
        <p:nvSpPr>
          <p:cNvPr id="8" name="CaixaDeTexto 7"/>
          <p:cNvSpPr txBox="1"/>
          <p:nvPr/>
        </p:nvSpPr>
        <p:spPr>
          <a:xfrm>
            <a:off x="4860032" y="5589240"/>
            <a:ext cx="3960440" cy="830997"/>
          </a:xfrm>
          <a:prstGeom prst="rect">
            <a:avLst/>
          </a:prstGeom>
          <a:noFill/>
        </p:spPr>
        <p:txBody>
          <a:bodyPr wrap="square" rtlCol="0">
            <a:spAutoFit/>
          </a:bodyPr>
          <a:lstStyle/>
          <a:p>
            <a:pPr algn="ctr"/>
            <a:r>
              <a:rPr lang="pt-PT" sz="1600" b="1" dirty="0" err="1" smtClean="0">
                <a:solidFill>
                  <a:srgbClr val="FF0000"/>
                </a:solidFill>
                <a:latin typeface="Times New Roman" pitchFamily="18" charset="0"/>
                <a:cs typeface="Times New Roman" pitchFamily="18" charset="0"/>
              </a:rPr>
              <a:t>Fig.</a:t>
            </a:r>
            <a:r>
              <a:rPr lang="pt-PT" sz="1600" b="1" dirty="0" smtClean="0">
                <a:solidFill>
                  <a:srgbClr val="FF0000"/>
                </a:solidFill>
                <a:latin typeface="Times New Roman" pitchFamily="18" charset="0"/>
                <a:cs typeface="Times New Roman" pitchFamily="18" charset="0"/>
              </a:rPr>
              <a:t> 10 – Gerador de imagens de microondas AMSR–E a bordo do satélite EOS </a:t>
            </a:r>
            <a:r>
              <a:rPr lang="pt-PT" sz="1600" b="1" dirty="0" err="1" smtClean="0">
                <a:solidFill>
                  <a:srgbClr val="FF0000"/>
                </a:solidFill>
                <a:latin typeface="Times New Roman" pitchFamily="18" charset="0"/>
                <a:cs typeface="Times New Roman" pitchFamily="18" charset="0"/>
              </a:rPr>
              <a:t>Aqua</a:t>
            </a:r>
            <a:endParaRPr lang="pt-PT" sz="1600" b="1" dirty="0">
              <a:solidFill>
                <a:srgbClr val="FF0000"/>
              </a:solidFill>
              <a:latin typeface="Times New Roman" pitchFamily="18" charset="0"/>
              <a:cs typeface="Times New Roman" pitchFamily="18" charset="0"/>
            </a:endParaRPr>
          </a:p>
        </p:txBody>
      </p:sp>
      <p:sp>
        <p:nvSpPr>
          <p:cNvPr id="9" name="CaixaDeTexto 8"/>
          <p:cNvSpPr txBox="1"/>
          <p:nvPr/>
        </p:nvSpPr>
        <p:spPr>
          <a:xfrm>
            <a:off x="1619672" y="1772816"/>
            <a:ext cx="3240360" cy="5078313"/>
          </a:xfrm>
          <a:prstGeom prst="rect">
            <a:avLst/>
          </a:prstGeom>
          <a:noFill/>
        </p:spPr>
        <p:txBody>
          <a:bodyPr wrap="square" rtlCol="0">
            <a:spAutoFit/>
          </a:bodyPr>
          <a:lstStyle/>
          <a:p>
            <a:r>
              <a:rPr lang="pt-PT" dirty="0" smtClean="0">
                <a:solidFill>
                  <a:srgbClr val="000099"/>
                </a:solidFill>
                <a:latin typeface="Times New Roman" pitchFamily="18" charset="0"/>
                <a:cs typeface="Times New Roman" pitchFamily="18" charset="0"/>
              </a:rPr>
              <a:t>A abordagem tradicional para obter dados de humidade  do solo depende do uso de instrumentos de satélites com sistemas de microondas passivos, como o radiómetro de microondas multicanal (</a:t>
            </a:r>
            <a:r>
              <a:rPr lang="pt-PT" i="1" dirty="0" err="1" smtClean="0">
                <a:solidFill>
                  <a:srgbClr val="000099"/>
                </a:solidFill>
                <a:latin typeface="Times New Roman" pitchFamily="18" charset="0"/>
                <a:cs typeface="Times New Roman" pitchFamily="18" charset="0"/>
              </a:rPr>
              <a:t>Scanning</a:t>
            </a:r>
            <a:r>
              <a:rPr lang="pt-PT" i="1" dirty="0" smtClean="0">
                <a:solidFill>
                  <a:srgbClr val="000099"/>
                </a:solidFill>
                <a:latin typeface="Times New Roman" pitchFamily="18" charset="0"/>
                <a:cs typeface="Times New Roman" pitchFamily="18" charset="0"/>
              </a:rPr>
              <a:t> </a:t>
            </a:r>
            <a:r>
              <a:rPr lang="pt-PT" i="1" dirty="0" err="1" smtClean="0">
                <a:solidFill>
                  <a:srgbClr val="000099"/>
                </a:solidFill>
                <a:latin typeface="Times New Roman" pitchFamily="18" charset="0"/>
                <a:cs typeface="Times New Roman" pitchFamily="18" charset="0"/>
              </a:rPr>
              <a:t>Multichannel</a:t>
            </a:r>
            <a:r>
              <a:rPr lang="pt-PT" i="1" dirty="0" smtClean="0">
                <a:solidFill>
                  <a:srgbClr val="000099"/>
                </a:solidFill>
                <a:latin typeface="Times New Roman" pitchFamily="18" charset="0"/>
                <a:cs typeface="Times New Roman" pitchFamily="18" charset="0"/>
              </a:rPr>
              <a:t> </a:t>
            </a:r>
            <a:r>
              <a:rPr lang="pt-PT" i="1" dirty="0" err="1" smtClean="0">
                <a:solidFill>
                  <a:srgbClr val="000099"/>
                </a:solidFill>
                <a:latin typeface="Times New Roman" pitchFamily="18" charset="0"/>
                <a:cs typeface="Times New Roman" pitchFamily="18" charset="0"/>
              </a:rPr>
              <a:t>Microwave</a:t>
            </a:r>
            <a:r>
              <a:rPr lang="pt-PT" i="1" dirty="0" smtClean="0">
                <a:solidFill>
                  <a:srgbClr val="000099"/>
                </a:solidFill>
                <a:latin typeface="Times New Roman" pitchFamily="18" charset="0"/>
                <a:cs typeface="Times New Roman" pitchFamily="18" charset="0"/>
              </a:rPr>
              <a:t> </a:t>
            </a:r>
            <a:r>
              <a:rPr lang="pt-PT" i="1" dirty="0" err="1" smtClean="0">
                <a:solidFill>
                  <a:srgbClr val="000099"/>
                </a:solidFill>
                <a:latin typeface="Times New Roman" pitchFamily="18" charset="0"/>
                <a:cs typeface="Times New Roman" pitchFamily="18" charset="0"/>
              </a:rPr>
              <a:t>Radiometer</a:t>
            </a:r>
            <a:r>
              <a:rPr lang="pt-PT" dirty="0" smtClean="0">
                <a:solidFill>
                  <a:srgbClr val="000099"/>
                </a:solidFill>
                <a:latin typeface="Times New Roman" pitchFamily="18" charset="0"/>
                <a:cs typeface="Times New Roman" pitchFamily="18" charset="0"/>
              </a:rPr>
              <a:t>, SMMR), o sensor especial e gerador de imagens de microondas (</a:t>
            </a:r>
            <a:r>
              <a:rPr lang="pt-PT" i="1" dirty="0" err="1" smtClean="0">
                <a:solidFill>
                  <a:srgbClr val="000099"/>
                </a:solidFill>
                <a:latin typeface="Times New Roman" pitchFamily="18" charset="0"/>
                <a:cs typeface="Times New Roman" pitchFamily="18" charset="0"/>
              </a:rPr>
              <a:t>Special</a:t>
            </a:r>
            <a:r>
              <a:rPr lang="pt-PT" i="1" dirty="0" smtClean="0">
                <a:solidFill>
                  <a:srgbClr val="000099"/>
                </a:solidFill>
                <a:latin typeface="Times New Roman" pitchFamily="18" charset="0"/>
                <a:cs typeface="Times New Roman" pitchFamily="18" charset="0"/>
              </a:rPr>
              <a:t> Sensor </a:t>
            </a:r>
            <a:r>
              <a:rPr lang="pt-PT" i="1" dirty="0" err="1" smtClean="0">
                <a:solidFill>
                  <a:srgbClr val="000099"/>
                </a:solidFill>
                <a:latin typeface="Times New Roman" pitchFamily="18" charset="0"/>
                <a:cs typeface="Times New Roman" pitchFamily="18" charset="0"/>
              </a:rPr>
              <a:t>Microwave</a:t>
            </a:r>
            <a:r>
              <a:rPr lang="pt-PT" i="1" dirty="0" smtClean="0">
                <a:solidFill>
                  <a:srgbClr val="000099"/>
                </a:solidFill>
                <a:latin typeface="Times New Roman" pitchFamily="18" charset="0"/>
                <a:cs typeface="Times New Roman" pitchFamily="18" charset="0"/>
              </a:rPr>
              <a:t>/</a:t>
            </a:r>
            <a:r>
              <a:rPr lang="pt-PT" i="1" dirty="0" err="1" smtClean="0">
                <a:solidFill>
                  <a:srgbClr val="000099"/>
                </a:solidFill>
                <a:latin typeface="Times New Roman" pitchFamily="18" charset="0"/>
                <a:cs typeface="Times New Roman" pitchFamily="18" charset="0"/>
              </a:rPr>
              <a:t>Imager</a:t>
            </a:r>
            <a:r>
              <a:rPr lang="pt-PT" dirty="0" smtClean="0">
                <a:solidFill>
                  <a:srgbClr val="000099"/>
                </a:solidFill>
                <a:latin typeface="Times New Roman" pitchFamily="18" charset="0"/>
                <a:cs typeface="Times New Roman" pitchFamily="18" charset="0"/>
              </a:rPr>
              <a:t>, SSM/I) e o radiómetro de varrimento avançado por microondas (</a:t>
            </a:r>
            <a:r>
              <a:rPr lang="pt-PT" i="1" dirty="0" err="1" smtClean="0">
                <a:solidFill>
                  <a:srgbClr val="000099"/>
                </a:solidFill>
                <a:latin typeface="Times New Roman" pitchFamily="18" charset="0"/>
                <a:cs typeface="Times New Roman" pitchFamily="18" charset="0"/>
              </a:rPr>
              <a:t>Advanced</a:t>
            </a:r>
            <a:r>
              <a:rPr lang="pt-PT" i="1" dirty="0" smtClean="0">
                <a:solidFill>
                  <a:srgbClr val="000099"/>
                </a:solidFill>
                <a:latin typeface="Times New Roman" pitchFamily="18" charset="0"/>
                <a:cs typeface="Times New Roman" pitchFamily="18" charset="0"/>
              </a:rPr>
              <a:t> </a:t>
            </a:r>
            <a:r>
              <a:rPr lang="pt-PT" i="1" dirty="0" err="1" smtClean="0">
                <a:solidFill>
                  <a:srgbClr val="000099"/>
                </a:solidFill>
                <a:latin typeface="Times New Roman" pitchFamily="18" charset="0"/>
                <a:cs typeface="Times New Roman" pitchFamily="18" charset="0"/>
              </a:rPr>
              <a:t>Microwave</a:t>
            </a:r>
            <a:r>
              <a:rPr lang="pt-PT" i="1" dirty="0" smtClean="0">
                <a:solidFill>
                  <a:srgbClr val="000099"/>
                </a:solidFill>
                <a:latin typeface="Times New Roman" pitchFamily="18" charset="0"/>
                <a:cs typeface="Times New Roman" pitchFamily="18" charset="0"/>
              </a:rPr>
              <a:t> </a:t>
            </a:r>
            <a:r>
              <a:rPr lang="pt-PT" i="1" dirty="0" err="1" smtClean="0">
                <a:solidFill>
                  <a:srgbClr val="000099"/>
                </a:solidFill>
                <a:latin typeface="Times New Roman" pitchFamily="18" charset="0"/>
                <a:cs typeface="Times New Roman" pitchFamily="18" charset="0"/>
              </a:rPr>
              <a:t>Scanning</a:t>
            </a:r>
            <a:r>
              <a:rPr lang="pt-PT" i="1" dirty="0" smtClean="0">
                <a:solidFill>
                  <a:srgbClr val="000099"/>
                </a:solidFill>
                <a:latin typeface="Times New Roman" pitchFamily="18" charset="0"/>
                <a:cs typeface="Times New Roman" pitchFamily="18" charset="0"/>
              </a:rPr>
              <a:t> </a:t>
            </a:r>
            <a:r>
              <a:rPr lang="pt-PT" i="1" dirty="0" err="1" smtClean="0">
                <a:solidFill>
                  <a:srgbClr val="000099"/>
                </a:solidFill>
                <a:latin typeface="Times New Roman" pitchFamily="18" charset="0"/>
                <a:cs typeface="Times New Roman" pitchFamily="18" charset="0"/>
              </a:rPr>
              <a:t>Radiometer</a:t>
            </a:r>
            <a:r>
              <a:rPr lang="pt-PT" dirty="0" smtClean="0">
                <a:solidFill>
                  <a:srgbClr val="000099"/>
                </a:solidFill>
                <a:latin typeface="Times New Roman" pitchFamily="18" charset="0"/>
                <a:cs typeface="Times New Roman" pitchFamily="18" charset="0"/>
              </a:rPr>
              <a:t>, AMSR-E).</a:t>
            </a:r>
          </a:p>
          <a:p>
            <a:endParaRPr lang="pt-PT" dirty="0"/>
          </a:p>
        </p:txBody>
      </p:sp>
      <p:pic>
        <p:nvPicPr>
          <p:cNvPr id="10242" name="Picture 2"/>
          <p:cNvPicPr>
            <a:picLocks noChangeAspect="1" noChangeArrowheads="1"/>
          </p:cNvPicPr>
          <p:nvPr/>
        </p:nvPicPr>
        <p:blipFill>
          <a:blip r:embed="rId2" cstate="print"/>
          <a:srcRect/>
          <a:stretch>
            <a:fillRect/>
          </a:stretch>
        </p:blipFill>
        <p:spPr bwMode="auto">
          <a:xfrm>
            <a:off x="5220072" y="1916832"/>
            <a:ext cx="3190875" cy="3238500"/>
          </a:xfrm>
          <a:prstGeom prst="rect">
            <a:avLst/>
          </a:prstGeom>
          <a:noFill/>
          <a:ln w="9525">
            <a:noFill/>
            <a:miter lim="800000"/>
            <a:headEnd/>
            <a:tailEnd/>
          </a:ln>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diamond(in)">
                                      <p:cBhvr>
                                        <p:cTn id="12"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ctrTitle"/>
          </p:nvPr>
        </p:nvSpPr>
        <p:spPr>
          <a:xfrm>
            <a:off x="1432560" y="359898"/>
            <a:ext cx="7406640" cy="6237454"/>
          </a:xfrm>
          <a:solidFill>
            <a:schemeClr val="accent2">
              <a:lumMod val="20000"/>
              <a:lumOff val="80000"/>
            </a:schemeClr>
          </a:solidFill>
        </p:spPr>
        <p:txBody>
          <a:bodyPr>
            <a:normAutofit fontScale="90000"/>
          </a:bodyPr>
          <a:lstStyle/>
          <a:p>
            <a:pPr algn="ctr"/>
            <a:r>
              <a:rPr lang="pt-PT" dirty="0" smtClean="0">
                <a:solidFill>
                  <a:srgbClr val="663300"/>
                </a:solidFill>
                <a:latin typeface="Times New Roman" pitchFamily="18" charset="0"/>
                <a:cs typeface="Times New Roman" pitchFamily="18" charset="0"/>
              </a:rPr>
              <a:t/>
            </a:r>
            <a:br>
              <a:rPr lang="pt-PT" dirty="0" smtClean="0">
                <a:solidFill>
                  <a:srgbClr val="663300"/>
                </a:solidFill>
                <a:latin typeface="Times New Roman" pitchFamily="18" charset="0"/>
                <a:cs typeface="Times New Roman" pitchFamily="18" charset="0"/>
              </a:rPr>
            </a:br>
            <a:r>
              <a:rPr lang="pt-PT" dirty="0" smtClean="0">
                <a:solidFill>
                  <a:srgbClr val="663300"/>
                </a:solidFill>
                <a:latin typeface="Times New Roman" pitchFamily="18" charset="0"/>
                <a:cs typeface="Times New Roman" pitchFamily="18" charset="0"/>
              </a:rPr>
              <a:t/>
            </a:r>
            <a:br>
              <a:rPr lang="pt-PT" dirty="0" smtClean="0">
                <a:solidFill>
                  <a:srgbClr val="663300"/>
                </a:solidFill>
                <a:latin typeface="Times New Roman" pitchFamily="18" charset="0"/>
                <a:cs typeface="Times New Roman" pitchFamily="18" charset="0"/>
              </a:rPr>
            </a:br>
            <a:r>
              <a:rPr lang="pt-PT" dirty="0" smtClean="0">
                <a:solidFill>
                  <a:srgbClr val="663300"/>
                </a:solidFill>
                <a:latin typeface="Times New Roman" pitchFamily="18" charset="0"/>
                <a:cs typeface="Times New Roman" pitchFamily="18" charset="0"/>
              </a:rPr>
              <a:t/>
            </a:r>
            <a:br>
              <a:rPr lang="pt-PT" dirty="0" smtClean="0">
                <a:solidFill>
                  <a:srgbClr val="663300"/>
                </a:solidFill>
                <a:latin typeface="Times New Roman" pitchFamily="18" charset="0"/>
                <a:cs typeface="Times New Roman" pitchFamily="18" charset="0"/>
              </a:rPr>
            </a:br>
            <a:r>
              <a:rPr lang="pt-PT" dirty="0" smtClean="0">
                <a:solidFill>
                  <a:srgbClr val="663300"/>
                </a:solidFill>
                <a:latin typeface="Times New Roman" pitchFamily="18" charset="0"/>
                <a:cs typeface="Times New Roman" pitchFamily="18" charset="0"/>
              </a:rPr>
              <a:t/>
            </a:r>
            <a:br>
              <a:rPr lang="pt-PT" dirty="0" smtClean="0">
                <a:solidFill>
                  <a:srgbClr val="663300"/>
                </a:solidFill>
                <a:latin typeface="Times New Roman" pitchFamily="18" charset="0"/>
                <a:cs typeface="Times New Roman" pitchFamily="18" charset="0"/>
              </a:rPr>
            </a:br>
            <a:r>
              <a:rPr lang="pt-PT" dirty="0" smtClean="0">
                <a:solidFill>
                  <a:srgbClr val="663300"/>
                </a:solidFill>
                <a:latin typeface="Times New Roman" pitchFamily="18" charset="0"/>
                <a:cs typeface="Times New Roman" pitchFamily="18" charset="0"/>
              </a:rPr>
              <a:t/>
            </a:r>
            <a:br>
              <a:rPr lang="pt-PT" dirty="0" smtClean="0">
                <a:solidFill>
                  <a:srgbClr val="663300"/>
                </a:solidFill>
                <a:latin typeface="Times New Roman" pitchFamily="18" charset="0"/>
                <a:cs typeface="Times New Roman" pitchFamily="18" charset="0"/>
              </a:rPr>
            </a:br>
            <a:r>
              <a:rPr lang="pt-PT" dirty="0" smtClean="0">
                <a:solidFill>
                  <a:srgbClr val="663300"/>
                </a:solidFill>
                <a:latin typeface="Times New Roman" pitchFamily="18" charset="0"/>
                <a:cs typeface="Times New Roman" pitchFamily="18" charset="0"/>
              </a:rPr>
              <a:t/>
            </a:r>
            <a:br>
              <a:rPr lang="pt-PT" dirty="0" smtClean="0">
                <a:solidFill>
                  <a:srgbClr val="663300"/>
                </a:solidFill>
                <a:latin typeface="Times New Roman" pitchFamily="18" charset="0"/>
                <a:cs typeface="Times New Roman" pitchFamily="18" charset="0"/>
              </a:rPr>
            </a:br>
            <a:r>
              <a:rPr lang="pt-PT" dirty="0" smtClean="0">
                <a:solidFill>
                  <a:srgbClr val="663300"/>
                </a:solidFill>
                <a:latin typeface="Times New Roman" pitchFamily="18" charset="0"/>
                <a:cs typeface="Times New Roman" pitchFamily="18" charset="0"/>
              </a:rPr>
              <a:t/>
            </a:r>
            <a:br>
              <a:rPr lang="pt-PT" dirty="0" smtClean="0">
                <a:solidFill>
                  <a:srgbClr val="663300"/>
                </a:solidFill>
                <a:latin typeface="Times New Roman" pitchFamily="18" charset="0"/>
                <a:cs typeface="Times New Roman" pitchFamily="18" charset="0"/>
              </a:rPr>
            </a:br>
            <a:r>
              <a:rPr lang="pt-PT" dirty="0" smtClean="0">
                <a:solidFill>
                  <a:srgbClr val="663300"/>
                </a:solidFill>
                <a:latin typeface="Times New Roman" pitchFamily="18" charset="0"/>
                <a:cs typeface="Times New Roman" pitchFamily="18" charset="0"/>
              </a:rPr>
              <a:t/>
            </a:r>
            <a:br>
              <a:rPr lang="pt-PT" dirty="0" smtClean="0">
                <a:solidFill>
                  <a:srgbClr val="663300"/>
                </a:solidFill>
                <a:latin typeface="Times New Roman" pitchFamily="18" charset="0"/>
                <a:cs typeface="Times New Roman" pitchFamily="18" charset="0"/>
              </a:rPr>
            </a:br>
            <a:r>
              <a:rPr lang="pt-PT" dirty="0" smtClean="0">
                <a:solidFill>
                  <a:srgbClr val="663300"/>
                </a:solidFill>
                <a:latin typeface="Times New Roman" pitchFamily="18" charset="0"/>
                <a:cs typeface="Times New Roman" pitchFamily="18" charset="0"/>
              </a:rPr>
              <a:t> </a:t>
            </a:r>
            <a:br>
              <a:rPr lang="pt-PT" dirty="0" smtClean="0">
                <a:solidFill>
                  <a:srgbClr val="663300"/>
                </a:solidFill>
                <a:latin typeface="Times New Roman" pitchFamily="18" charset="0"/>
                <a:cs typeface="Times New Roman" pitchFamily="18" charset="0"/>
              </a:rPr>
            </a:br>
            <a:r>
              <a:rPr lang="pt-PT" dirty="0" smtClean="0">
                <a:solidFill>
                  <a:srgbClr val="663300"/>
                </a:solidFill>
                <a:latin typeface="Times New Roman" pitchFamily="18" charset="0"/>
                <a:cs typeface="Times New Roman" pitchFamily="18" charset="0"/>
              </a:rPr>
              <a:t/>
            </a:r>
            <a:br>
              <a:rPr lang="pt-PT" dirty="0" smtClean="0">
                <a:solidFill>
                  <a:srgbClr val="663300"/>
                </a:solidFill>
                <a:latin typeface="Times New Roman" pitchFamily="18" charset="0"/>
                <a:cs typeface="Times New Roman" pitchFamily="18" charset="0"/>
              </a:rPr>
            </a:br>
            <a:r>
              <a:rPr lang="pt-PT" dirty="0" smtClean="0">
                <a:solidFill>
                  <a:srgbClr val="663300"/>
                </a:solidFill>
                <a:latin typeface="Times New Roman" pitchFamily="18" charset="0"/>
                <a:cs typeface="Times New Roman" pitchFamily="18" charset="0"/>
              </a:rPr>
              <a:t/>
            </a:r>
            <a:br>
              <a:rPr lang="pt-PT" dirty="0" smtClean="0">
                <a:solidFill>
                  <a:srgbClr val="663300"/>
                </a:solidFill>
                <a:latin typeface="Times New Roman" pitchFamily="18" charset="0"/>
                <a:cs typeface="Times New Roman" pitchFamily="18" charset="0"/>
              </a:rPr>
            </a:br>
            <a:r>
              <a:rPr lang="pt-PT" dirty="0" smtClean="0">
                <a:solidFill>
                  <a:srgbClr val="663300"/>
                </a:solidFill>
                <a:latin typeface="Times New Roman" pitchFamily="18" charset="0"/>
                <a:cs typeface="Times New Roman" pitchFamily="18" charset="0"/>
              </a:rPr>
              <a:t/>
            </a:r>
            <a:br>
              <a:rPr lang="pt-PT" dirty="0" smtClean="0">
                <a:solidFill>
                  <a:srgbClr val="663300"/>
                </a:solidFill>
                <a:latin typeface="Times New Roman" pitchFamily="18" charset="0"/>
                <a:cs typeface="Times New Roman" pitchFamily="18" charset="0"/>
              </a:rPr>
            </a:br>
            <a:r>
              <a:rPr lang="pt-PT" dirty="0" smtClean="0">
                <a:solidFill>
                  <a:srgbClr val="663300"/>
                </a:solidFill>
                <a:latin typeface="Times New Roman" pitchFamily="18" charset="0"/>
                <a:cs typeface="Times New Roman" pitchFamily="18" charset="0"/>
              </a:rPr>
              <a:t/>
            </a:r>
            <a:br>
              <a:rPr lang="pt-PT" dirty="0" smtClean="0">
                <a:solidFill>
                  <a:srgbClr val="663300"/>
                </a:solidFill>
                <a:latin typeface="Times New Roman" pitchFamily="18" charset="0"/>
                <a:cs typeface="Times New Roman" pitchFamily="18" charset="0"/>
              </a:rPr>
            </a:br>
            <a:r>
              <a:rPr lang="pt-PT" dirty="0" smtClean="0">
                <a:solidFill>
                  <a:srgbClr val="663300"/>
                </a:solidFill>
                <a:latin typeface="Times New Roman" pitchFamily="18" charset="0"/>
                <a:cs typeface="Times New Roman" pitchFamily="18" charset="0"/>
              </a:rPr>
              <a:t/>
            </a:r>
            <a:br>
              <a:rPr lang="pt-PT" dirty="0" smtClean="0">
                <a:solidFill>
                  <a:srgbClr val="663300"/>
                </a:solidFill>
                <a:latin typeface="Times New Roman" pitchFamily="18" charset="0"/>
                <a:cs typeface="Times New Roman" pitchFamily="18" charset="0"/>
              </a:rPr>
            </a:br>
            <a:r>
              <a:rPr lang="pt-PT" dirty="0" smtClean="0">
                <a:solidFill>
                  <a:srgbClr val="663300"/>
                </a:solidFill>
                <a:latin typeface="Times New Roman" pitchFamily="18" charset="0"/>
                <a:cs typeface="Times New Roman" pitchFamily="18" charset="0"/>
              </a:rPr>
              <a:t/>
            </a:r>
            <a:br>
              <a:rPr lang="pt-PT" dirty="0" smtClean="0">
                <a:solidFill>
                  <a:srgbClr val="663300"/>
                </a:solidFill>
                <a:latin typeface="Times New Roman" pitchFamily="18" charset="0"/>
                <a:cs typeface="Times New Roman" pitchFamily="18" charset="0"/>
              </a:rPr>
            </a:br>
            <a:r>
              <a:rPr lang="pt-PT" dirty="0" smtClean="0">
                <a:solidFill>
                  <a:srgbClr val="663300"/>
                </a:solidFill>
                <a:latin typeface="Times New Roman" pitchFamily="18" charset="0"/>
                <a:cs typeface="Times New Roman" pitchFamily="18" charset="0"/>
              </a:rPr>
              <a:t/>
            </a:r>
            <a:br>
              <a:rPr lang="pt-PT" dirty="0" smtClean="0">
                <a:solidFill>
                  <a:srgbClr val="663300"/>
                </a:solidFill>
                <a:latin typeface="Times New Roman" pitchFamily="18" charset="0"/>
                <a:cs typeface="Times New Roman" pitchFamily="18" charset="0"/>
              </a:rPr>
            </a:br>
            <a:endParaRPr lang="pt-PT" dirty="0">
              <a:solidFill>
                <a:srgbClr val="663300"/>
              </a:solidFill>
              <a:latin typeface="Times New Roman" pitchFamily="18" charset="0"/>
              <a:cs typeface="Times New Roman" pitchFamily="18" charset="0"/>
            </a:endParaRPr>
          </a:p>
        </p:txBody>
      </p:sp>
      <p:sp>
        <p:nvSpPr>
          <p:cNvPr id="6" name="CaixaDeTexto 5"/>
          <p:cNvSpPr txBox="1"/>
          <p:nvPr/>
        </p:nvSpPr>
        <p:spPr>
          <a:xfrm>
            <a:off x="5580112" y="4653136"/>
            <a:ext cx="2952328" cy="369332"/>
          </a:xfrm>
          <a:prstGeom prst="rect">
            <a:avLst/>
          </a:prstGeom>
          <a:noFill/>
        </p:spPr>
        <p:txBody>
          <a:bodyPr wrap="square" rtlCol="0">
            <a:spAutoFit/>
          </a:bodyPr>
          <a:lstStyle/>
          <a:p>
            <a:pPr algn="ctr"/>
            <a:r>
              <a:rPr lang="pt-PT" b="1" dirty="0" err="1" smtClean="0">
                <a:solidFill>
                  <a:srgbClr val="FF0000"/>
                </a:solidFill>
                <a:latin typeface="Times New Roman" pitchFamily="18" charset="0"/>
                <a:cs typeface="Times New Roman" pitchFamily="18" charset="0"/>
              </a:rPr>
              <a:t>Fig.</a:t>
            </a:r>
            <a:r>
              <a:rPr lang="pt-PT" b="1" dirty="0" smtClean="0">
                <a:solidFill>
                  <a:srgbClr val="FF0000"/>
                </a:solidFill>
                <a:latin typeface="Times New Roman" pitchFamily="18" charset="0"/>
                <a:cs typeface="Times New Roman" pitchFamily="18" charset="0"/>
              </a:rPr>
              <a:t> 11 – Satélite NPOESS</a:t>
            </a:r>
            <a:endParaRPr lang="pt-PT" b="1" dirty="0">
              <a:solidFill>
                <a:srgbClr val="FF0000"/>
              </a:solidFill>
              <a:latin typeface="Times New Roman" pitchFamily="18" charset="0"/>
              <a:cs typeface="Times New Roman" pitchFamily="18" charset="0"/>
            </a:endParaRPr>
          </a:p>
        </p:txBody>
      </p:sp>
      <p:sp>
        <p:nvSpPr>
          <p:cNvPr id="7" name="CaixaDeTexto 6"/>
          <p:cNvSpPr txBox="1"/>
          <p:nvPr/>
        </p:nvSpPr>
        <p:spPr>
          <a:xfrm>
            <a:off x="1547664" y="764704"/>
            <a:ext cx="3528392" cy="5472608"/>
          </a:xfrm>
          <a:prstGeom prst="rect">
            <a:avLst/>
          </a:prstGeom>
          <a:noFill/>
        </p:spPr>
        <p:txBody>
          <a:bodyPr wrap="square" rtlCol="0">
            <a:spAutoFit/>
          </a:bodyPr>
          <a:lstStyle/>
          <a:p>
            <a:r>
              <a:rPr lang="pt-PT" dirty="0" smtClean="0">
                <a:solidFill>
                  <a:srgbClr val="000099"/>
                </a:solidFill>
                <a:latin typeface="Times New Roman" pitchFamily="18" charset="0"/>
                <a:cs typeface="Times New Roman" pitchFamily="18" charset="0"/>
              </a:rPr>
              <a:t>. As aplicações baseadas nas observações dos instrumentos que usam sistemas de microondas activos, como o </a:t>
            </a:r>
            <a:r>
              <a:rPr lang="pt-PT" dirty="0" err="1" smtClean="0">
                <a:solidFill>
                  <a:srgbClr val="000099"/>
                </a:solidFill>
                <a:latin typeface="Times New Roman" pitchFamily="18" charset="0"/>
                <a:cs typeface="Times New Roman" pitchFamily="18" charset="0"/>
              </a:rPr>
              <a:t>dispersómetro</a:t>
            </a:r>
            <a:r>
              <a:rPr lang="pt-PT" dirty="0" smtClean="0">
                <a:solidFill>
                  <a:srgbClr val="000099"/>
                </a:solidFill>
                <a:latin typeface="Times New Roman" pitchFamily="18" charset="0"/>
                <a:cs typeface="Times New Roman" pitchFamily="18" charset="0"/>
              </a:rPr>
              <a:t> e o radar de abertura sintética, estão a ter cada vez mais importância nas comunidades científica e operativa, pois a sua capacidade de fornecer informação complementar sobre a humidade do solo parece bastante prometedora;</a:t>
            </a:r>
          </a:p>
          <a:p>
            <a:r>
              <a:rPr lang="pt-PT" dirty="0" smtClean="0">
                <a:solidFill>
                  <a:srgbClr val="000099"/>
                </a:solidFill>
                <a:latin typeface="Times New Roman" pitchFamily="18" charset="0"/>
                <a:cs typeface="Times New Roman" pitchFamily="18" charset="0"/>
              </a:rPr>
              <a:t>. Nos futuros satélites NPOESS, a combinação de medições da humidade do solo com sistemas de microondas passivos e dados de vegetação e tipos de solos permitirá efectuar melhores observações  das condições de humidade do solo quase em tempo real.  </a:t>
            </a:r>
            <a:endParaRPr lang="pt-PT" dirty="0">
              <a:solidFill>
                <a:srgbClr val="000099"/>
              </a:solidFill>
              <a:latin typeface="Times New Roman" pitchFamily="18" charset="0"/>
              <a:cs typeface="Times New Roman" pitchFamily="18" charset="0"/>
            </a:endParaRPr>
          </a:p>
        </p:txBody>
      </p:sp>
      <p:pic>
        <p:nvPicPr>
          <p:cNvPr id="11267" name="Picture 3"/>
          <p:cNvPicPr>
            <a:picLocks noChangeAspect="1" noChangeArrowheads="1"/>
          </p:cNvPicPr>
          <p:nvPr/>
        </p:nvPicPr>
        <p:blipFill>
          <a:blip r:embed="rId2" cstate="print"/>
          <a:srcRect/>
          <a:stretch>
            <a:fillRect/>
          </a:stretch>
        </p:blipFill>
        <p:spPr bwMode="auto">
          <a:xfrm>
            <a:off x="5364088" y="908720"/>
            <a:ext cx="3168352" cy="3384376"/>
          </a:xfrm>
          <a:prstGeom prst="rect">
            <a:avLst/>
          </a:prstGeom>
          <a:noFill/>
          <a:ln w="9525">
            <a:noFill/>
            <a:miter lim="800000"/>
            <a:headEnd/>
            <a:tailEnd/>
          </a:ln>
        </p:spPr>
      </p:pic>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ctrTitle"/>
          </p:nvPr>
        </p:nvSpPr>
        <p:spPr>
          <a:xfrm>
            <a:off x="1432560" y="359898"/>
            <a:ext cx="7406640" cy="6165446"/>
          </a:xfrm>
          <a:solidFill>
            <a:schemeClr val="accent2">
              <a:lumMod val="20000"/>
              <a:lumOff val="80000"/>
            </a:schemeClr>
          </a:solidFill>
        </p:spPr>
        <p:txBody>
          <a:bodyPr>
            <a:noAutofit/>
          </a:bodyPr>
          <a:lstStyle/>
          <a:p>
            <a:pPr algn="ct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latin typeface="Times New Roman" pitchFamily="18" charset="0"/>
                <a:cs typeface="Times New Roman" pitchFamily="18" charset="0"/>
              </a:rPr>
              <a:t/>
            </a:r>
            <a:br>
              <a:rPr lang="pt-PT" sz="4400" dirty="0" smtClean="0">
                <a:latin typeface="Times New Roman" pitchFamily="18" charset="0"/>
                <a:cs typeface="Times New Roman" pitchFamily="18" charset="0"/>
              </a:rPr>
            </a:br>
            <a:r>
              <a:rPr lang="pt-PT" sz="4400" dirty="0" smtClean="0">
                <a:latin typeface="Times New Roman" pitchFamily="18" charset="0"/>
                <a:cs typeface="Times New Roman" pitchFamily="18" charset="0"/>
              </a:rPr>
              <a:t/>
            </a:r>
            <a:br>
              <a:rPr lang="pt-PT" sz="4400" dirty="0" smtClean="0">
                <a:latin typeface="Times New Roman" pitchFamily="18" charset="0"/>
                <a:cs typeface="Times New Roman" pitchFamily="18" charset="0"/>
              </a:rPr>
            </a:br>
            <a:r>
              <a:rPr lang="pt-PT" sz="4400" dirty="0" smtClean="0">
                <a:latin typeface="Times New Roman" pitchFamily="18" charset="0"/>
                <a:cs typeface="Times New Roman" pitchFamily="18" charset="0"/>
              </a:rPr>
              <a:t/>
            </a:r>
            <a:br>
              <a:rPr lang="pt-PT" sz="4400" dirty="0" smtClean="0">
                <a:latin typeface="Times New Roman" pitchFamily="18" charset="0"/>
                <a:cs typeface="Times New Roman" pitchFamily="18" charset="0"/>
              </a:rPr>
            </a:br>
            <a:r>
              <a:rPr lang="pt-PT" sz="4400" dirty="0" smtClean="0">
                <a:latin typeface="Times New Roman" pitchFamily="18" charset="0"/>
                <a:cs typeface="Times New Roman" pitchFamily="18" charset="0"/>
              </a:rPr>
              <a:t/>
            </a:r>
            <a:br>
              <a:rPr lang="pt-PT" sz="4400" dirty="0" smtClean="0">
                <a:latin typeface="Times New Roman" pitchFamily="18" charset="0"/>
                <a:cs typeface="Times New Roman" pitchFamily="18" charset="0"/>
              </a:rPr>
            </a:br>
            <a:r>
              <a:rPr lang="pt-PT" sz="4400" dirty="0" smtClean="0">
                <a:latin typeface="Times New Roman" pitchFamily="18" charset="0"/>
                <a:cs typeface="Times New Roman" pitchFamily="18" charset="0"/>
              </a:rPr>
              <a:t/>
            </a:r>
            <a:br>
              <a:rPr lang="pt-PT" sz="4400" dirty="0" smtClean="0">
                <a:latin typeface="Times New Roman" pitchFamily="18" charset="0"/>
                <a:cs typeface="Times New Roman" pitchFamily="18" charset="0"/>
              </a:rPr>
            </a:br>
            <a:r>
              <a:rPr lang="pt-PT" sz="4400" dirty="0" smtClean="0">
                <a:latin typeface="Times New Roman" pitchFamily="18" charset="0"/>
                <a:cs typeface="Times New Roman" pitchFamily="18" charset="0"/>
              </a:rPr>
              <a:t/>
            </a:r>
            <a:br>
              <a:rPr lang="pt-PT" sz="4400" dirty="0" smtClean="0">
                <a:latin typeface="Times New Roman" pitchFamily="18" charset="0"/>
                <a:cs typeface="Times New Roman" pitchFamily="18" charset="0"/>
              </a:rPr>
            </a:br>
            <a:r>
              <a:rPr lang="pt-PT" sz="4400" dirty="0" smtClean="0">
                <a:latin typeface="Times New Roman" pitchFamily="18" charset="0"/>
                <a:cs typeface="Times New Roman" pitchFamily="18" charset="0"/>
              </a:rPr>
              <a:t/>
            </a:r>
            <a:br>
              <a:rPr lang="pt-PT" sz="4400" dirty="0" smtClean="0">
                <a:latin typeface="Times New Roman" pitchFamily="18" charset="0"/>
                <a:cs typeface="Times New Roman" pitchFamily="18" charset="0"/>
              </a:rPr>
            </a:br>
            <a:r>
              <a:rPr lang="pt-PT" sz="4400" dirty="0" smtClean="0">
                <a:latin typeface="Times New Roman" pitchFamily="18" charset="0"/>
                <a:cs typeface="Times New Roman" pitchFamily="18" charset="0"/>
              </a:rPr>
              <a:t/>
            </a:r>
            <a:br>
              <a:rPr lang="pt-PT" sz="4400" dirty="0" smtClean="0">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000099"/>
                </a:solidFill>
                <a:latin typeface="Times New Roman" pitchFamily="18" charset="0"/>
                <a:cs typeface="Times New Roman" pitchFamily="18" charset="0"/>
              </a:rPr>
              <a:t/>
            </a:r>
            <a:br>
              <a:rPr lang="pt-PT" sz="4400" dirty="0" smtClean="0">
                <a:solidFill>
                  <a:srgbClr val="000099"/>
                </a:solidFill>
                <a:latin typeface="Times New Roman" pitchFamily="18" charset="0"/>
                <a:cs typeface="Times New Roman" pitchFamily="18" charset="0"/>
              </a:rPr>
            </a:br>
            <a:r>
              <a:rPr lang="pt-PT" sz="4400" dirty="0" smtClean="0">
                <a:solidFill>
                  <a:srgbClr val="663300"/>
                </a:solidFill>
                <a:latin typeface="Times New Roman" pitchFamily="18" charset="0"/>
                <a:cs typeface="Times New Roman" pitchFamily="18" charset="0"/>
              </a:rPr>
              <a:t/>
            </a:r>
            <a:br>
              <a:rPr lang="pt-PT" sz="4400" dirty="0" smtClean="0">
                <a:solidFill>
                  <a:srgbClr val="663300"/>
                </a:solidFill>
                <a:latin typeface="Times New Roman" pitchFamily="18" charset="0"/>
                <a:cs typeface="Times New Roman" pitchFamily="18" charset="0"/>
              </a:rPr>
            </a:br>
            <a:r>
              <a:rPr lang="pt-PT" sz="4400" dirty="0" smtClean="0">
                <a:solidFill>
                  <a:srgbClr val="663300"/>
                </a:solidFill>
                <a:latin typeface="Times New Roman" pitchFamily="18" charset="0"/>
                <a:cs typeface="Times New Roman" pitchFamily="18" charset="0"/>
              </a:rPr>
              <a:t/>
            </a:r>
            <a:br>
              <a:rPr lang="pt-PT" sz="4400" dirty="0" smtClean="0">
                <a:solidFill>
                  <a:srgbClr val="663300"/>
                </a:solidFill>
                <a:latin typeface="Times New Roman" pitchFamily="18" charset="0"/>
                <a:cs typeface="Times New Roman" pitchFamily="18" charset="0"/>
              </a:rPr>
            </a:br>
            <a:r>
              <a:rPr lang="pt-PT" sz="4400" dirty="0" smtClean="0">
                <a:solidFill>
                  <a:srgbClr val="663300"/>
                </a:solidFill>
                <a:latin typeface="Times New Roman" pitchFamily="18" charset="0"/>
                <a:cs typeface="Times New Roman" pitchFamily="18" charset="0"/>
              </a:rPr>
              <a:t/>
            </a:r>
            <a:br>
              <a:rPr lang="pt-PT" sz="4400" dirty="0" smtClean="0">
                <a:solidFill>
                  <a:srgbClr val="663300"/>
                </a:solidFill>
                <a:latin typeface="Times New Roman" pitchFamily="18" charset="0"/>
                <a:cs typeface="Times New Roman" pitchFamily="18" charset="0"/>
              </a:rPr>
            </a:br>
            <a:r>
              <a:rPr lang="pt-PT" sz="4400" dirty="0" smtClean="0">
                <a:solidFill>
                  <a:srgbClr val="663300"/>
                </a:solidFill>
                <a:latin typeface="Times New Roman" pitchFamily="18" charset="0"/>
                <a:cs typeface="Times New Roman" pitchFamily="18" charset="0"/>
              </a:rPr>
              <a:t/>
            </a:r>
            <a:br>
              <a:rPr lang="pt-PT" sz="4400" dirty="0" smtClean="0">
                <a:solidFill>
                  <a:srgbClr val="663300"/>
                </a:solidFill>
                <a:latin typeface="Times New Roman" pitchFamily="18" charset="0"/>
                <a:cs typeface="Times New Roman" pitchFamily="18" charset="0"/>
              </a:rPr>
            </a:br>
            <a:r>
              <a:rPr lang="pt-PT" sz="6600" dirty="0" smtClean="0">
                <a:solidFill>
                  <a:srgbClr val="00B050"/>
                </a:solidFill>
                <a:latin typeface="Times New Roman" pitchFamily="18" charset="0"/>
                <a:cs typeface="Times New Roman" pitchFamily="18" charset="0"/>
              </a:rPr>
              <a:t/>
            </a:r>
            <a:br>
              <a:rPr lang="pt-PT" sz="6600" dirty="0" smtClean="0">
                <a:solidFill>
                  <a:srgbClr val="00B050"/>
                </a:solidFill>
                <a:latin typeface="Times New Roman" pitchFamily="18" charset="0"/>
                <a:cs typeface="Times New Roman" pitchFamily="18" charset="0"/>
              </a:rPr>
            </a:br>
            <a:r>
              <a:rPr lang="pt-PT" sz="6600" dirty="0" smtClean="0">
                <a:solidFill>
                  <a:srgbClr val="00B050"/>
                </a:solidFill>
                <a:latin typeface="Times New Roman" pitchFamily="18" charset="0"/>
                <a:cs typeface="Times New Roman" pitchFamily="18" charset="0"/>
              </a:rPr>
              <a:t/>
            </a:r>
            <a:br>
              <a:rPr lang="pt-PT" sz="6600" dirty="0" smtClean="0">
                <a:solidFill>
                  <a:srgbClr val="00B050"/>
                </a:solidFill>
                <a:latin typeface="Times New Roman" pitchFamily="18" charset="0"/>
                <a:cs typeface="Times New Roman" pitchFamily="18" charset="0"/>
              </a:rPr>
            </a:br>
            <a:r>
              <a:rPr lang="pt-PT" sz="6600" dirty="0" smtClean="0">
                <a:solidFill>
                  <a:srgbClr val="00B050"/>
                </a:solidFill>
                <a:latin typeface="Times New Roman" pitchFamily="18" charset="0"/>
                <a:cs typeface="Times New Roman" pitchFamily="18" charset="0"/>
              </a:rPr>
              <a:t/>
            </a:r>
            <a:br>
              <a:rPr lang="pt-PT" sz="6600" dirty="0" smtClean="0">
                <a:solidFill>
                  <a:srgbClr val="00B050"/>
                </a:solidFill>
                <a:latin typeface="Times New Roman" pitchFamily="18" charset="0"/>
                <a:cs typeface="Times New Roman" pitchFamily="18" charset="0"/>
              </a:rPr>
            </a:br>
            <a:r>
              <a:rPr lang="pt-PT" sz="6600" dirty="0" smtClean="0">
                <a:solidFill>
                  <a:srgbClr val="663300"/>
                </a:solidFill>
                <a:latin typeface="Times New Roman" pitchFamily="18" charset="0"/>
                <a:cs typeface="Times New Roman" pitchFamily="18" charset="0"/>
              </a:rPr>
              <a:t/>
            </a:r>
            <a:br>
              <a:rPr lang="pt-PT" sz="6600" dirty="0" smtClean="0">
                <a:solidFill>
                  <a:srgbClr val="663300"/>
                </a:solidFill>
                <a:latin typeface="Times New Roman" pitchFamily="18" charset="0"/>
                <a:cs typeface="Times New Roman" pitchFamily="18" charset="0"/>
              </a:rPr>
            </a:br>
            <a:r>
              <a:rPr lang="pt-PT" sz="6600" dirty="0" smtClean="0">
                <a:solidFill>
                  <a:srgbClr val="663300"/>
                </a:solidFill>
                <a:latin typeface="Times New Roman" pitchFamily="18" charset="0"/>
                <a:cs typeface="Times New Roman" pitchFamily="18" charset="0"/>
              </a:rPr>
              <a:t/>
            </a:r>
            <a:br>
              <a:rPr lang="pt-PT" sz="6600" dirty="0" smtClean="0">
                <a:solidFill>
                  <a:srgbClr val="663300"/>
                </a:solidFill>
                <a:latin typeface="Times New Roman" pitchFamily="18" charset="0"/>
                <a:cs typeface="Times New Roman" pitchFamily="18" charset="0"/>
              </a:rPr>
            </a:br>
            <a:r>
              <a:rPr lang="pt-PT" sz="6600" dirty="0" smtClean="0">
                <a:solidFill>
                  <a:srgbClr val="00B050"/>
                </a:solidFill>
                <a:latin typeface="Times New Roman" pitchFamily="18" charset="0"/>
                <a:cs typeface="Times New Roman" pitchFamily="18" charset="0"/>
              </a:rPr>
              <a:t>Como se vêem as superfícies húmidas e secas a partir do espaço?</a:t>
            </a:r>
            <a:br>
              <a:rPr lang="pt-PT" sz="6600" dirty="0" smtClean="0">
                <a:solidFill>
                  <a:srgbClr val="00B050"/>
                </a:solidFill>
                <a:latin typeface="Times New Roman" pitchFamily="18" charset="0"/>
                <a:cs typeface="Times New Roman" pitchFamily="18" charset="0"/>
              </a:rPr>
            </a:br>
            <a:endParaRPr lang="pt-PT" sz="6600" dirty="0">
              <a:solidFill>
                <a:srgbClr val="00B050"/>
              </a:solidFill>
              <a:latin typeface="Times New Roman" pitchFamily="18" charset="0"/>
              <a:cs typeface="Times New Roman" pitchFamily="18" charset="0"/>
            </a:endParaRPr>
          </a:p>
        </p:txBody>
      </p:sp>
    </p:spTree>
  </p:cSld>
  <p:clrMapOvr>
    <a:masterClrMapping/>
  </p:clrMapOvr>
  <p:transition>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ctrTitle"/>
          </p:nvPr>
        </p:nvSpPr>
        <p:spPr>
          <a:xfrm>
            <a:off x="1432560" y="359898"/>
            <a:ext cx="7406640" cy="6165446"/>
          </a:xfrm>
          <a:solidFill>
            <a:schemeClr val="accent2">
              <a:lumMod val="20000"/>
              <a:lumOff val="80000"/>
            </a:schemeClr>
          </a:solidFill>
        </p:spPr>
        <p:txBody>
          <a:bodyPr>
            <a:normAutofit fontScale="90000"/>
          </a:bodyPr>
          <a:lstStyle/>
          <a:p>
            <a:pPr algn="ctr"/>
            <a:r>
              <a:rPr lang="pt-PT" dirty="0" smtClean="0">
                <a:latin typeface="Times New Roman" pitchFamily="18" charset="0"/>
                <a:cs typeface="Times New Roman" pitchFamily="18" charset="0"/>
              </a:rPr>
              <a:t>Comparação de Superfícies Húmidas e Secas</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endParaRPr lang="pt-PT" dirty="0">
              <a:latin typeface="Times New Roman" pitchFamily="18" charset="0"/>
              <a:cs typeface="Times New Roman" pitchFamily="18" charset="0"/>
            </a:endParaRPr>
          </a:p>
        </p:txBody>
      </p:sp>
      <p:sp>
        <p:nvSpPr>
          <p:cNvPr id="7" name="CaixaDeTexto 6"/>
          <p:cNvSpPr txBox="1"/>
          <p:nvPr/>
        </p:nvSpPr>
        <p:spPr>
          <a:xfrm>
            <a:off x="4716016" y="5301208"/>
            <a:ext cx="4104456" cy="923330"/>
          </a:xfrm>
          <a:prstGeom prst="rect">
            <a:avLst/>
          </a:prstGeom>
          <a:noFill/>
        </p:spPr>
        <p:txBody>
          <a:bodyPr wrap="square" rtlCol="0">
            <a:spAutoFit/>
          </a:bodyPr>
          <a:lstStyle/>
          <a:p>
            <a:pPr algn="ctr"/>
            <a:r>
              <a:rPr lang="pt-PT" b="1" dirty="0" err="1" smtClean="0">
                <a:solidFill>
                  <a:srgbClr val="FF0000"/>
                </a:solidFill>
                <a:latin typeface="Times New Roman" pitchFamily="18" charset="0"/>
                <a:cs typeface="Times New Roman" pitchFamily="18" charset="0"/>
              </a:rPr>
              <a:t>Fig.</a:t>
            </a:r>
            <a:r>
              <a:rPr lang="pt-PT" b="1" dirty="0" smtClean="0">
                <a:solidFill>
                  <a:srgbClr val="FF0000"/>
                </a:solidFill>
                <a:latin typeface="Times New Roman" pitchFamily="18" charset="0"/>
                <a:cs typeface="Times New Roman" pitchFamily="18" charset="0"/>
              </a:rPr>
              <a:t> 12 – Comparação da radiação de microondas emitida em superfícies secas e húmidas </a:t>
            </a:r>
            <a:endParaRPr lang="pt-PT" b="1" dirty="0">
              <a:solidFill>
                <a:srgbClr val="FF0000"/>
              </a:solidFill>
              <a:latin typeface="Times New Roman" pitchFamily="18" charset="0"/>
              <a:cs typeface="Times New Roman" pitchFamily="18" charset="0"/>
            </a:endParaRPr>
          </a:p>
        </p:txBody>
      </p:sp>
      <p:sp>
        <p:nvSpPr>
          <p:cNvPr id="8" name="CaixaDeTexto 7"/>
          <p:cNvSpPr txBox="1"/>
          <p:nvPr/>
        </p:nvSpPr>
        <p:spPr>
          <a:xfrm>
            <a:off x="1691680" y="1772816"/>
            <a:ext cx="2808312" cy="4755148"/>
          </a:xfrm>
          <a:prstGeom prst="rect">
            <a:avLst/>
          </a:prstGeom>
          <a:noFill/>
        </p:spPr>
        <p:txBody>
          <a:bodyPr wrap="square" rtlCol="0">
            <a:spAutoFit/>
          </a:bodyPr>
          <a:lstStyle/>
          <a:p>
            <a:r>
              <a:rPr lang="pt-PT" sz="1500" dirty="0" smtClean="0">
                <a:solidFill>
                  <a:srgbClr val="000099"/>
                </a:solidFill>
                <a:latin typeface="Times New Roman" pitchFamily="18" charset="0"/>
                <a:cs typeface="Times New Roman" pitchFamily="18" charset="0"/>
              </a:rPr>
              <a:t>. Em regiões com poucas nuvens e com vegetação relativamente escassa, o conteúdo de humidade do solo superficial é o factor predominante nas emissões de radiação de microondas a partir da superfície;</a:t>
            </a:r>
          </a:p>
          <a:p>
            <a:r>
              <a:rPr lang="pt-PT" sz="1500" dirty="0" smtClean="0">
                <a:solidFill>
                  <a:srgbClr val="000099"/>
                </a:solidFill>
                <a:latin typeface="Times New Roman" pitchFamily="18" charset="0"/>
                <a:cs typeface="Times New Roman" pitchFamily="18" charset="0"/>
              </a:rPr>
              <a:t>. Uma das propriedades electromagnéticas mais importantes na observação das superfícies na região do microondas é o efeito dieléctrico. Este efeito explica a maior parte da reflexão e dispersão que ocorre à medida que a radiação interactua com as moléculas da superfície e quantifica-se por um termo conhecido como constante dieléctrica. </a:t>
            </a:r>
          </a:p>
          <a:p>
            <a:endParaRPr lang="pt-PT" dirty="0"/>
          </a:p>
        </p:txBody>
      </p:sp>
      <p:pic>
        <p:nvPicPr>
          <p:cNvPr id="14338" name="Picture 2"/>
          <p:cNvPicPr>
            <a:picLocks noChangeAspect="1" noChangeArrowheads="1"/>
          </p:cNvPicPr>
          <p:nvPr/>
        </p:nvPicPr>
        <p:blipFill>
          <a:blip r:embed="rId2" cstate="print"/>
          <a:srcRect/>
          <a:stretch>
            <a:fillRect/>
          </a:stretch>
        </p:blipFill>
        <p:spPr bwMode="auto">
          <a:xfrm>
            <a:off x="5004048" y="1916832"/>
            <a:ext cx="3600400" cy="3096344"/>
          </a:xfrm>
          <a:prstGeom prst="rect">
            <a:avLst/>
          </a:prstGeom>
          <a:noFill/>
          <a:ln w="9525">
            <a:noFill/>
            <a:miter lim="800000"/>
            <a:headEnd/>
            <a:tailEnd/>
          </a:ln>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ctrTitle"/>
          </p:nvPr>
        </p:nvSpPr>
        <p:spPr>
          <a:xfrm>
            <a:off x="1432560" y="359898"/>
            <a:ext cx="7406640" cy="6165446"/>
          </a:xfrm>
          <a:solidFill>
            <a:schemeClr val="accent2">
              <a:lumMod val="20000"/>
              <a:lumOff val="80000"/>
            </a:schemeClr>
          </a:solidFill>
        </p:spPr>
        <p:txBody>
          <a:bodyPr>
            <a:normAutofit/>
          </a:bodyPr>
          <a:lstStyle/>
          <a:p>
            <a:pPr algn="ct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endParaRPr lang="pt-PT" dirty="0">
              <a:latin typeface="Times New Roman" pitchFamily="18" charset="0"/>
              <a:cs typeface="Times New Roman" pitchFamily="18" charset="0"/>
            </a:endParaRPr>
          </a:p>
        </p:txBody>
      </p:sp>
      <p:sp>
        <p:nvSpPr>
          <p:cNvPr id="7" name="CaixaDeTexto 6"/>
          <p:cNvSpPr txBox="1"/>
          <p:nvPr/>
        </p:nvSpPr>
        <p:spPr>
          <a:xfrm>
            <a:off x="3347864" y="5589240"/>
            <a:ext cx="4104456" cy="646331"/>
          </a:xfrm>
          <a:prstGeom prst="rect">
            <a:avLst/>
          </a:prstGeom>
          <a:noFill/>
        </p:spPr>
        <p:txBody>
          <a:bodyPr wrap="square" rtlCol="0">
            <a:spAutoFit/>
          </a:bodyPr>
          <a:lstStyle/>
          <a:p>
            <a:pPr algn="ctr"/>
            <a:r>
              <a:rPr lang="pt-PT" b="1" dirty="0" err="1" smtClean="0">
                <a:solidFill>
                  <a:srgbClr val="FF0000"/>
                </a:solidFill>
                <a:latin typeface="Times New Roman" pitchFamily="18" charset="0"/>
                <a:cs typeface="Times New Roman" pitchFamily="18" charset="0"/>
              </a:rPr>
              <a:t>Fig.</a:t>
            </a:r>
            <a:r>
              <a:rPr lang="pt-PT" b="1" dirty="0" smtClean="0">
                <a:solidFill>
                  <a:srgbClr val="FF0000"/>
                </a:solidFill>
                <a:latin typeface="Times New Roman" pitchFamily="18" charset="0"/>
                <a:cs typeface="Times New Roman" pitchFamily="18" charset="0"/>
              </a:rPr>
              <a:t> 13 e 14 – Efeito dieléctrico e </a:t>
            </a:r>
            <a:r>
              <a:rPr lang="pt-PT" b="1" dirty="0" err="1" smtClean="0">
                <a:solidFill>
                  <a:srgbClr val="FF0000"/>
                </a:solidFill>
                <a:latin typeface="Times New Roman" pitchFamily="18" charset="0"/>
                <a:cs typeface="Times New Roman" pitchFamily="18" charset="0"/>
              </a:rPr>
              <a:t>emissividade</a:t>
            </a:r>
            <a:r>
              <a:rPr lang="pt-PT" b="1" dirty="0" smtClean="0">
                <a:solidFill>
                  <a:srgbClr val="FF0000"/>
                </a:solidFill>
                <a:latin typeface="Times New Roman" pitchFamily="18" charset="0"/>
                <a:cs typeface="Times New Roman" pitchFamily="18" charset="0"/>
              </a:rPr>
              <a:t> </a:t>
            </a:r>
            <a:endParaRPr lang="pt-PT" b="1" dirty="0">
              <a:solidFill>
                <a:srgbClr val="FF0000"/>
              </a:solidFill>
              <a:latin typeface="Times New Roman" pitchFamily="18" charset="0"/>
              <a:cs typeface="Times New Roman" pitchFamily="18" charset="0"/>
            </a:endParaRPr>
          </a:p>
        </p:txBody>
      </p:sp>
      <p:sp>
        <p:nvSpPr>
          <p:cNvPr id="8" name="CaixaDeTexto 7"/>
          <p:cNvSpPr txBox="1"/>
          <p:nvPr/>
        </p:nvSpPr>
        <p:spPr>
          <a:xfrm>
            <a:off x="1691680" y="404665"/>
            <a:ext cx="6912768" cy="2585323"/>
          </a:xfrm>
          <a:prstGeom prst="rect">
            <a:avLst/>
          </a:prstGeom>
          <a:noFill/>
        </p:spPr>
        <p:txBody>
          <a:bodyPr wrap="square" rtlCol="0">
            <a:spAutoFit/>
          </a:bodyPr>
          <a:lstStyle/>
          <a:p>
            <a:r>
              <a:rPr lang="pt-PT" dirty="0" smtClean="0">
                <a:solidFill>
                  <a:srgbClr val="000099"/>
                </a:solidFill>
                <a:latin typeface="Times New Roman" pitchFamily="18" charset="0"/>
                <a:cs typeface="Times New Roman" pitchFamily="18" charset="0"/>
              </a:rPr>
              <a:t>. A constante dieléctrica da água é muito superior à do solo seco e existe uma correlação entre o efeito dieléctrico e a </a:t>
            </a:r>
            <a:r>
              <a:rPr lang="pt-PT" dirty="0" err="1" smtClean="0">
                <a:solidFill>
                  <a:srgbClr val="000099"/>
                </a:solidFill>
                <a:latin typeface="Times New Roman" pitchFamily="18" charset="0"/>
                <a:cs typeface="Times New Roman" pitchFamily="18" charset="0"/>
              </a:rPr>
              <a:t>emissividade</a:t>
            </a:r>
            <a:r>
              <a:rPr lang="pt-PT" dirty="0" smtClean="0">
                <a:solidFill>
                  <a:srgbClr val="000099"/>
                </a:solidFill>
                <a:latin typeface="Times New Roman" pitchFamily="18" charset="0"/>
                <a:cs typeface="Times New Roman" pitchFamily="18" charset="0"/>
              </a:rPr>
              <a:t>. A </a:t>
            </a:r>
            <a:r>
              <a:rPr lang="pt-PT" dirty="0" err="1" smtClean="0">
                <a:solidFill>
                  <a:srgbClr val="000099"/>
                </a:solidFill>
                <a:latin typeface="Times New Roman" pitchFamily="18" charset="0"/>
                <a:cs typeface="Times New Roman" pitchFamily="18" charset="0"/>
              </a:rPr>
              <a:t>emissividade</a:t>
            </a:r>
            <a:r>
              <a:rPr lang="pt-PT" dirty="0" smtClean="0">
                <a:solidFill>
                  <a:srgbClr val="000099"/>
                </a:solidFill>
                <a:latin typeface="Times New Roman" pitchFamily="18" charset="0"/>
                <a:cs typeface="Times New Roman" pitchFamily="18" charset="0"/>
              </a:rPr>
              <a:t> é inversamente proporcional ao efeito dieléctrico, de maneira que, à medida que o efeito dieléctrico aumenta, a </a:t>
            </a:r>
            <a:r>
              <a:rPr lang="pt-PT" dirty="0" err="1" smtClean="0">
                <a:solidFill>
                  <a:srgbClr val="000099"/>
                </a:solidFill>
                <a:latin typeface="Times New Roman" pitchFamily="18" charset="0"/>
                <a:cs typeface="Times New Roman" pitchFamily="18" charset="0"/>
              </a:rPr>
              <a:t>emissivdade</a:t>
            </a:r>
            <a:r>
              <a:rPr lang="pt-PT" dirty="0" smtClean="0">
                <a:solidFill>
                  <a:srgbClr val="000099"/>
                </a:solidFill>
                <a:latin typeface="Times New Roman" pitchFamily="18" charset="0"/>
                <a:cs typeface="Times New Roman" pitchFamily="18" charset="0"/>
              </a:rPr>
              <a:t> diminui;</a:t>
            </a:r>
          </a:p>
          <a:p>
            <a:r>
              <a:rPr lang="pt-PT" dirty="0" smtClean="0">
                <a:solidFill>
                  <a:srgbClr val="000099"/>
                </a:solidFill>
                <a:latin typeface="Times New Roman" pitchFamily="18" charset="0"/>
                <a:cs typeface="Times New Roman" pitchFamily="18" charset="0"/>
              </a:rPr>
              <a:t>. A introdução de água no solo leva a um aumento drástico da constante dieléctrica e uma consequente diminuição da </a:t>
            </a:r>
            <a:r>
              <a:rPr lang="pt-PT" dirty="0" err="1" smtClean="0">
                <a:solidFill>
                  <a:srgbClr val="000099"/>
                </a:solidFill>
                <a:latin typeface="Times New Roman" pitchFamily="18" charset="0"/>
                <a:cs typeface="Times New Roman" pitchFamily="18" charset="0"/>
              </a:rPr>
              <a:t>emissividade</a:t>
            </a:r>
            <a:r>
              <a:rPr lang="pt-PT" dirty="0" smtClean="0">
                <a:solidFill>
                  <a:srgbClr val="000099"/>
                </a:solidFill>
                <a:latin typeface="Times New Roman" pitchFamily="18" charset="0"/>
                <a:cs typeface="Times New Roman" pitchFamily="18" charset="0"/>
              </a:rPr>
              <a:t> do solo. </a:t>
            </a:r>
          </a:p>
          <a:p>
            <a:endParaRPr lang="pt-PT" dirty="0" smtClean="0">
              <a:solidFill>
                <a:srgbClr val="000099"/>
              </a:solidFill>
              <a:latin typeface="Times New Roman" pitchFamily="18" charset="0"/>
              <a:cs typeface="Times New Roman" pitchFamily="18" charset="0"/>
            </a:endParaRPr>
          </a:p>
          <a:p>
            <a:endParaRPr lang="pt-PT" dirty="0"/>
          </a:p>
        </p:txBody>
      </p:sp>
      <p:pic>
        <p:nvPicPr>
          <p:cNvPr id="13316" name="Picture 4"/>
          <p:cNvPicPr>
            <a:picLocks noChangeAspect="1" noChangeArrowheads="1"/>
          </p:cNvPicPr>
          <p:nvPr/>
        </p:nvPicPr>
        <p:blipFill>
          <a:blip r:embed="rId2" cstate="print"/>
          <a:srcRect l="30510" t="35910" r="26375" b="10226"/>
          <a:stretch>
            <a:fillRect/>
          </a:stretch>
        </p:blipFill>
        <p:spPr bwMode="auto">
          <a:xfrm>
            <a:off x="1619672" y="2564904"/>
            <a:ext cx="3096344" cy="2592288"/>
          </a:xfrm>
          <a:prstGeom prst="rect">
            <a:avLst/>
          </a:prstGeom>
          <a:noFill/>
          <a:ln w="9525">
            <a:noFill/>
            <a:miter lim="800000"/>
            <a:headEnd/>
            <a:tailEnd/>
          </a:ln>
        </p:spPr>
      </p:pic>
      <p:pic>
        <p:nvPicPr>
          <p:cNvPr id="13319" name="Picture 7"/>
          <p:cNvPicPr>
            <a:picLocks noChangeAspect="1" noChangeArrowheads="1"/>
          </p:cNvPicPr>
          <p:nvPr/>
        </p:nvPicPr>
        <p:blipFill>
          <a:blip r:embed="rId3" cstate="print"/>
          <a:srcRect l="30510" t="25155" r="26375" b="21926"/>
          <a:stretch>
            <a:fillRect/>
          </a:stretch>
        </p:blipFill>
        <p:spPr bwMode="auto">
          <a:xfrm>
            <a:off x="5220072" y="2564904"/>
            <a:ext cx="3334228" cy="2557764"/>
          </a:xfrm>
          <a:prstGeom prst="rect">
            <a:avLst/>
          </a:prstGeom>
          <a:noFill/>
          <a:ln w="9525">
            <a:noFill/>
            <a:miter lim="800000"/>
            <a:headEnd/>
            <a:tailEnd/>
          </a:ln>
        </p:spPr>
      </p:pic>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ctrTitle"/>
          </p:nvPr>
        </p:nvSpPr>
        <p:spPr>
          <a:xfrm>
            <a:off x="1432560" y="359898"/>
            <a:ext cx="7406640" cy="6165446"/>
          </a:xfrm>
          <a:solidFill>
            <a:schemeClr val="accent2">
              <a:lumMod val="20000"/>
              <a:lumOff val="80000"/>
            </a:schemeClr>
          </a:solidFill>
        </p:spPr>
        <p:txBody>
          <a:bodyPr>
            <a:normAutofit/>
          </a:bodyPr>
          <a:lstStyle/>
          <a:p>
            <a:pPr algn="ctr"/>
            <a:r>
              <a:rPr lang="pt-PT" dirty="0" smtClean="0">
                <a:latin typeface="Times New Roman" pitchFamily="18" charset="0"/>
                <a:cs typeface="Times New Roman" pitchFamily="18" charset="0"/>
              </a:rPr>
              <a:t>Curvas de Emissão</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endParaRPr lang="pt-PT" dirty="0">
              <a:latin typeface="Times New Roman" pitchFamily="18" charset="0"/>
              <a:cs typeface="Times New Roman" pitchFamily="18" charset="0"/>
            </a:endParaRPr>
          </a:p>
        </p:txBody>
      </p:sp>
      <p:sp>
        <p:nvSpPr>
          <p:cNvPr id="7" name="CaixaDeTexto 6"/>
          <p:cNvSpPr txBox="1"/>
          <p:nvPr/>
        </p:nvSpPr>
        <p:spPr>
          <a:xfrm>
            <a:off x="4788024" y="5013176"/>
            <a:ext cx="4104456" cy="646331"/>
          </a:xfrm>
          <a:prstGeom prst="rect">
            <a:avLst/>
          </a:prstGeom>
          <a:noFill/>
        </p:spPr>
        <p:txBody>
          <a:bodyPr wrap="square" rtlCol="0">
            <a:spAutoFit/>
          </a:bodyPr>
          <a:lstStyle/>
          <a:p>
            <a:pPr algn="ctr"/>
            <a:r>
              <a:rPr lang="pt-PT" b="1" dirty="0" err="1" smtClean="0">
                <a:solidFill>
                  <a:srgbClr val="FF0000"/>
                </a:solidFill>
                <a:latin typeface="Times New Roman" pitchFamily="18" charset="0"/>
                <a:cs typeface="Times New Roman" pitchFamily="18" charset="0"/>
              </a:rPr>
              <a:t>Fig.</a:t>
            </a:r>
            <a:r>
              <a:rPr lang="pt-PT" b="1" dirty="0" smtClean="0">
                <a:solidFill>
                  <a:srgbClr val="FF0000"/>
                </a:solidFill>
                <a:latin typeface="Times New Roman" pitchFamily="18" charset="0"/>
                <a:cs typeface="Times New Roman" pitchFamily="18" charset="0"/>
              </a:rPr>
              <a:t> 4- Emissões de superfícies para tipos de superfícies comuns</a:t>
            </a:r>
            <a:endParaRPr lang="pt-PT" b="1" dirty="0">
              <a:solidFill>
                <a:srgbClr val="FF0000"/>
              </a:solidFill>
              <a:latin typeface="Times New Roman" pitchFamily="18" charset="0"/>
              <a:cs typeface="Times New Roman" pitchFamily="18" charset="0"/>
            </a:endParaRPr>
          </a:p>
        </p:txBody>
      </p:sp>
      <p:sp>
        <p:nvSpPr>
          <p:cNvPr id="8" name="CaixaDeTexto 7"/>
          <p:cNvSpPr txBox="1"/>
          <p:nvPr/>
        </p:nvSpPr>
        <p:spPr>
          <a:xfrm>
            <a:off x="1619672" y="1556792"/>
            <a:ext cx="2808312" cy="4801314"/>
          </a:xfrm>
          <a:prstGeom prst="rect">
            <a:avLst/>
          </a:prstGeom>
          <a:noFill/>
        </p:spPr>
        <p:txBody>
          <a:bodyPr wrap="square" rtlCol="0">
            <a:spAutoFit/>
          </a:bodyPr>
          <a:lstStyle/>
          <a:p>
            <a:r>
              <a:rPr lang="pt-PT" dirty="0" smtClean="0">
                <a:solidFill>
                  <a:srgbClr val="000099"/>
                </a:solidFill>
                <a:latin typeface="Times New Roman" pitchFamily="18" charset="0"/>
                <a:cs typeface="Times New Roman" pitchFamily="18" charset="0"/>
              </a:rPr>
              <a:t> O gráfico mostra os valores da </a:t>
            </a:r>
            <a:r>
              <a:rPr lang="pt-PT" dirty="0" err="1" smtClean="0">
                <a:solidFill>
                  <a:srgbClr val="000099"/>
                </a:solidFill>
                <a:latin typeface="Times New Roman" pitchFamily="18" charset="0"/>
                <a:cs typeface="Times New Roman" pitchFamily="18" charset="0"/>
              </a:rPr>
              <a:t>emissividade</a:t>
            </a:r>
            <a:r>
              <a:rPr lang="pt-PT" dirty="0" smtClean="0">
                <a:solidFill>
                  <a:srgbClr val="000099"/>
                </a:solidFill>
                <a:latin typeface="Times New Roman" pitchFamily="18" charset="0"/>
                <a:cs typeface="Times New Roman" pitchFamily="18" charset="0"/>
              </a:rPr>
              <a:t> de </a:t>
            </a:r>
            <a:r>
              <a:rPr lang="pt-PT" dirty="0" err="1" smtClean="0">
                <a:solidFill>
                  <a:srgbClr val="000099"/>
                </a:solidFill>
                <a:latin typeface="Times New Roman" pitchFamily="18" charset="0"/>
                <a:cs typeface="Times New Roman" pitchFamily="18" charset="0"/>
              </a:rPr>
              <a:t>mincroondas</a:t>
            </a:r>
            <a:r>
              <a:rPr lang="pt-PT" dirty="0" smtClean="0">
                <a:solidFill>
                  <a:srgbClr val="000099"/>
                </a:solidFill>
                <a:latin typeface="Times New Roman" pitchFamily="18" charset="0"/>
                <a:cs typeface="Times New Roman" pitchFamily="18" charset="0"/>
              </a:rPr>
              <a:t> para várias superfícies terrestres e oceânicas. Uma vez que as temperaturas de brilho do canal da janela atmosférica estão directamente relacionadas com a </a:t>
            </a:r>
            <a:r>
              <a:rPr lang="pt-PT" dirty="0" err="1" smtClean="0">
                <a:solidFill>
                  <a:srgbClr val="000099"/>
                </a:solidFill>
                <a:latin typeface="Times New Roman" pitchFamily="18" charset="0"/>
                <a:cs typeface="Times New Roman" pitchFamily="18" charset="0"/>
              </a:rPr>
              <a:t>emissividade</a:t>
            </a:r>
            <a:r>
              <a:rPr lang="pt-PT" dirty="0" smtClean="0">
                <a:solidFill>
                  <a:srgbClr val="000099"/>
                </a:solidFill>
                <a:latin typeface="Times New Roman" pitchFamily="18" charset="0"/>
                <a:cs typeface="Times New Roman" pitchFamily="18" charset="0"/>
              </a:rPr>
              <a:t> da superfície, as observações por meio de satélites da temperatura de brilho podem-se utilizar para quantificar a </a:t>
            </a:r>
            <a:r>
              <a:rPr lang="pt-PT" dirty="0" err="1" smtClean="0">
                <a:solidFill>
                  <a:srgbClr val="000099"/>
                </a:solidFill>
                <a:latin typeface="Times New Roman" pitchFamily="18" charset="0"/>
                <a:cs typeface="Times New Roman" pitchFamily="18" charset="0"/>
              </a:rPr>
              <a:t>emissividade</a:t>
            </a:r>
            <a:r>
              <a:rPr lang="pt-PT" dirty="0" smtClean="0">
                <a:solidFill>
                  <a:srgbClr val="000099"/>
                </a:solidFill>
                <a:latin typeface="Times New Roman" pitchFamily="18" charset="0"/>
                <a:cs typeface="Times New Roman" pitchFamily="18" charset="0"/>
              </a:rPr>
              <a:t> para extrair informação sobre vários parâmetros da superfície.</a:t>
            </a:r>
          </a:p>
        </p:txBody>
      </p:sp>
      <p:pic>
        <p:nvPicPr>
          <p:cNvPr id="15362" name="Picture 2"/>
          <p:cNvPicPr>
            <a:picLocks noChangeAspect="1" noChangeArrowheads="1"/>
          </p:cNvPicPr>
          <p:nvPr/>
        </p:nvPicPr>
        <p:blipFill>
          <a:blip r:embed="rId2" cstate="print"/>
          <a:srcRect/>
          <a:stretch>
            <a:fillRect/>
          </a:stretch>
        </p:blipFill>
        <p:spPr bwMode="auto">
          <a:xfrm>
            <a:off x="5220072" y="1628800"/>
            <a:ext cx="3095625" cy="2828925"/>
          </a:xfrm>
          <a:prstGeom prst="rect">
            <a:avLst/>
          </a:prstGeom>
          <a:noFill/>
          <a:ln w="9525">
            <a:noFill/>
            <a:miter lim="800000"/>
            <a:headEnd/>
            <a:tailEnd/>
          </a:ln>
        </p:spPr>
      </p:pic>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ctrTitle"/>
          </p:nvPr>
        </p:nvSpPr>
        <p:spPr>
          <a:xfrm>
            <a:off x="1432560" y="359898"/>
            <a:ext cx="7406640" cy="6165446"/>
          </a:xfrm>
          <a:solidFill>
            <a:schemeClr val="accent2">
              <a:lumMod val="20000"/>
              <a:lumOff val="80000"/>
            </a:schemeClr>
          </a:solidFill>
        </p:spPr>
        <p:txBody>
          <a:bodyPr>
            <a:normAutofit/>
          </a:bodyPr>
          <a:lstStyle/>
          <a:p>
            <a:pPr algn="ct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endParaRPr lang="pt-PT" dirty="0">
              <a:latin typeface="Times New Roman" pitchFamily="18" charset="0"/>
              <a:cs typeface="Times New Roman" pitchFamily="18" charset="0"/>
            </a:endParaRPr>
          </a:p>
        </p:txBody>
      </p:sp>
      <p:sp>
        <p:nvSpPr>
          <p:cNvPr id="7" name="CaixaDeTexto 6"/>
          <p:cNvSpPr txBox="1"/>
          <p:nvPr/>
        </p:nvSpPr>
        <p:spPr>
          <a:xfrm>
            <a:off x="4716016" y="4221088"/>
            <a:ext cx="4104456" cy="1200329"/>
          </a:xfrm>
          <a:prstGeom prst="rect">
            <a:avLst/>
          </a:prstGeom>
          <a:noFill/>
        </p:spPr>
        <p:txBody>
          <a:bodyPr wrap="square" rtlCol="0">
            <a:spAutoFit/>
          </a:bodyPr>
          <a:lstStyle/>
          <a:p>
            <a:pPr algn="ctr"/>
            <a:r>
              <a:rPr lang="pt-PT" b="1" dirty="0" err="1" smtClean="0">
                <a:solidFill>
                  <a:srgbClr val="FF0000"/>
                </a:solidFill>
                <a:latin typeface="Times New Roman" pitchFamily="18" charset="0"/>
                <a:cs typeface="Times New Roman" pitchFamily="18" charset="0"/>
              </a:rPr>
              <a:t>Fig.</a:t>
            </a:r>
            <a:r>
              <a:rPr lang="pt-PT" b="1" dirty="0" smtClean="0">
                <a:solidFill>
                  <a:srgbClr val="FF0000"/>
                </a:solidFill>
                <a:latin typeface="Times New Roman" pitchFamily="18" charset="0"/>
                <a:cs typeface="Times New Roman" pitchFamily="18" charset="0"/>
              </a:rPr>
              <a:t> 15- Emissões de superfícies para tipos de superfícies comuns (destaque para água marinha, solo seco e solo húmido)</a:t>
            </a:r>
            <a:endParaRPr lang="pt-PT" b="1" dirty="0">
              <a:solidFill>
                <a:srgbClr val="FF0000"/>
              </a:solidFill>
              <a:latin typeface="Times New Roman" pitchFamily="18" charset="0"/>
              <a:cs typeface="Times New Roman" pitchFamily="18" charset="0"/>
            </a:endParaRPr>
          </a:p>
        </p:txBody>
      </p:sp>
      <p:pic>
        <p:nvPicPr>
          <p:cNvPr id="16386" name="Picture 2"/>
          <p:cNvPicPr>
            <a:picLocks noChangeAspect="1" noChangeArrowheads="1"/>
          </p:cNvPicPr>
          <p:nvPr/>
        </p:nvPicPr>
        <p:blipFill>
          <a:blip r:embed="rId2" cstate="print"/>
          <a:srcRect/>
          <a:stretch>
            <a:fillRect/>
          </a:stretch>
        </p:blipFill>
        <p:spPr bwMode="auto">
          <a:xfrm>
            <a:off x="5220072" y="836712"/>
            <a:ext cx="3095625" cy="2828925"/>
          </a:xfrm>
          <a:prstGeom prst="rect">
            <a:avLst/>
          </a:prstGeom>
          <a:noFill/>
          <a:ln w="9525">
            <a:noFill/>
            <a:miter lim="800000"/>
            <a:headEnd/>
            <a:tailEnd/>
          </a:ln>
        </p:spPr>
      </p:pic>
      <p:sp>
        <p:nvSpPr>
          <p:cNvPr id="9" name="CaixaDeTexto 8"/>
          <p:cNvSpPr txBox="1"/>
          <p:nvPr/>
        </p:nvSpPr>
        <p:spPr>
          <a:xfrm>
            <a:off x="1907704" y="764704"/>
            <a:ext cx="2736304" cy="5078313"/>
          </a:xfrm>
          <a:prstGeom prst="rect">
            <a:avLst/>
          </a:prstGeom>
          <a:noFill/>
        </p:spPr>
        <p:txBody>
          <a:bodyPr wrap="square" rtlCol="0">
            <a:spAutoFit/>
          </a:bodyPr>
          <a:lstStyle/>
          <a:p>
            <a:r>
              <a:rPr lang="pt-PT" dirty="0" smtClean="0">
                <a:solidFill>
                  <a:srgbClr val="000099"/>
                </a:solidFill>
                <a:latin typeface="Times New Roman" pitchFamily="18" charset="0"/>
                <a:cs typeface="Times New Roman" pitchFamily="18" charset="0"/>
              </a:rPr>
              <a:t>Se repararmos nas curvas de solo seco, solo húmido e água marinha, conseguem-se observar diferenças importantes entre estes três tipos de superfícies.  A </a:t>
            </a:r>
            <a:r>
              <a:rPr lang="pt-PT" dirty="0" err="1" smtClean="0">
                <a:solidFill>
                  <a:srgbClr val="000099"/>
                </a:solidFill>
                <a:latin typeface="Times New Roman" pitchFamily="18" charset="0"/>
                <a:cs typeface="Times New Roman" pitchFamily="18" charset="0"/>
              </a:rPr>
              <a:t>emissividade</a:t>
            </a:r>
            <a:r>
              <a:rPr lang="pt-PT" dirty="0" smtClean="0">
                <a:solidFill>
                  <a:srgbClr val="000099"/>
                </a:solidFill>
                <a:latin typeface="Times New Roman" pitchFamily="18" charset="0"/>
                <a:cs typeface="Times New Roman" pitchFamily="18" charset="0"/>
              </a:rPr>
              <a:t> sobre terra firme pode variar consideravelmente segundo o tipo de superfície e a frequência de emissão de microondas,  entre 10 e 100 GHz.  Repare-se na diminuição da </a:t>
            </a:r>
            <a:r>
              <a:rPr lang="pt-PT" dirty="0" err="1" smtClean="0">
                <a:solidFill>
                  <a:srgbClr val="000099"/>
                </a:solidFill>
                <a:latin typeface="Times New Roman" pitchFamily="18" charset="0"/>
                <a:cs typeface="Times New Roman" pitchFamily="18" charset="0"/>
              </a:rPr>
              <a:t>emissividade</a:t>
            </a:r>
            <a:r>
              <a:rPr lang="pt-PT" dirty="0" smtClean="0">
                <a:solidFill>
                  <a:srgbClr val="000099"/>
                </a:solidFill>
                <a:latin typeface="Times New Roman" pitchFamily="18" charset="0"/>
                <a:cs typeface="Times New Roman" pitchFamily="18" charset="0"/>
              </a:rPr>
              <a:t> nas superfícies húmidas em comparação com o solo seco, em especial para as baixas frequências. </a:t>
            </a:r>
            <a:endParaRPr lang="pt-PT" dirty="0">
              <a:solidFill>
                <a:srgbClr val="000099"/>
              </a:solidFill>
              <a:latin typeface="Times New Roman" pitchFamily="18" charset="0"/>
              <a:cs typeface="Times New Roman" pitchFamily="18" charset="0"/>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ctrTitle"/>
          </p:nvPr>
        </p:nvSpPr>
        <p:spPr>
          <a:xfrm>
            <a:off x="1432560" y="359898"/>
            <a:ext cx="7406640" cy="6165446"/>
          </a:xfrm>
          <a:solidFill>
            <a:schemeClr val="accent2">
              <a:lumMod val="20000"/>
              <a:lumOff val="80000"/>
            </a:schemeClr>
          </a:solidFill>
        </p:spPr>
        <p:txBody>
          <a:bodyPr>
            <a:normAutofit/>
          </a:bodyPr>
          <a:lstStyle/>
          <a:p>
            <a:pPr algn="ct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r>
              <a:rPr lang="pt-PT" dirty="0" smtClean="0">
                <a:latin typeface="Times New Roman" pitchFamily="18" charset="0"/>
                <a:cs typeface="Times New Roman" pitchFamily="18" charset="0"/>
              </a:rPr>
              <a:t/>
            </a:r>
            <a:br>
              <a:rPr lang="pt-PT" dirty="0" smtClean="0">
                <a:latin typeface="Times New Roman" pitchFamily="18" charset="0"/>
                <a:cs typeface="Times New Roman" pitchFamily="18" charset="0"/>
              </a:rPr>
            </a:br>
            <a:endParaRPr lang="pt-PT" dirty="0">
              <a:latin typeface="Times New Roman" pitchFamily="18" charset="0"/>
              <a:cs typeface="Times New Roman" pitchFamily="18" charset="0"/>
            </a:endParaRPr>
          </a:p>
        </p:txBody>
      </p:sp>
      <p:sp>
        <p:nvSpPr>
          <p:cNvPr id="7" name="CaixaDeTexto 6"/>
          <p:cNvSpPr txBox="1"/>
          <p:nvPr/>
        </p:nvSpPr>
        <p:spPr>
          <a:xfrm>
            <a:off x="4716016" y="4581128"/>
            <a:ext cx="4104456" cy="923330"/>
          </a:xfrm>
          <a:prstGeom prst="rect">
            <a:avLst/>
          </a:prstGeom>
          <a:noFill/>
        </p:spPr>
        <p:txBody>
          <a:bodyPr wrap="square" rtlCol="0">
            <a:spAutoFit/>
          </a:bodyPr>
          <a:lstStyle/>
          <a:p>
            <a:pPr algn="ctr"/>
            <a:r>
              <a:rPr lang="pt-PT" b="1" dirty="0" err="1" smtClean="0">
                <a:solidFill>
                  <a:srgbClr val="FF0000"/>
                </a:solidFill>
                <a:latin typeface="Times New Roman" pitchFamily="18" charset="0"/>
                <a:cs typeface="Times New Roman" pitchFamily="18" charset="0"/>
              </a:rPr>
              <a:t>Fig.</a:t>
            </a:r>
            <a:r>
              <a:rPr lang="pt-PT" b="1" dirty="0" smtClean="0">
                <a:solidFill>
                  <a:srgbClr val="FF0000"/>
                </a:solidFill>
                <a:latin typeface="Times New Roman" pitchFamily="18" charset="0"/>
                <a:cs typeface="Times New Roman" pitchFamily="18" charset="0"/>
              </a:rPr>
              <a:t> 16 – Emissões de microondas teóricas sobre terra firme em função da humidade da superfície </a:t>
            </a:r>
            <a:endParaRPr lang="pt-PT" b="1" dirty="0">
              <a:solidFill>
                <a:srgbClr val="FF0000"/>
              </a:solidFill>
              <a:latin typeface="Times New Roman" pitchFamily="18" charset="0"/>
              <a:cs typeface="Times New Roman" pitchFamily="18" charset="0"/>
            </a:endParaRPr>
          </a:p>
        </p:txBody>
      </p:sp>
      <p:sp>
        <p:nvSpPr>
          <p:cNvPr id="9" name="CaixaDeTexto 8"/>
          <p:cNvSpPr txBox="1"/>
          <p:nvPr/>
        </p:nvSpPr>
        <p:spPr>
          <a:xfrm>
            <a:off x="1619672" y="764704"/>
            <a:ext cx="3024336" cy="3416320"/>
          </a:xfrm>
          <a:prstGeom prst="rect">
            <a:avLst/>
          </a:prstGeom>
          <a:noFill/>
        </p:spPr>
        <p:txBody>
          <a:bodyPr wrap="square" rtlCol="0">
            <a:spAutoFit/>
          </a:bodyPr>
          <a:lstStyle/>
          <a:p>
            <a:r>
              <a:rPr lang="pt-PT" dirty="0" smtClean="0">
                <a:solidFill>
                  <a:srgbClr val="000099"/>
                </a:solidFill>
                <a:latin typeface="Times New Roman" pitchFamily="18" charset="0"/>
                <a:cs typeface="Times New Roman" pitchFamily="18" charset="0"/>
              </a:rPr>
              <a:t>. Na fig. 16, está representada a </a:t>
            </a:r>
            <a:r>
              <a:rPr lang="pt-PT" dirty="0" err="1" smtClean="0">
                <a:solidFill>
                  <a:srgbClr val="000099"/>
                </a:solidFill>
                <a:latin typeface="Times New Roman" pitchFamily="18" charset="0"/>
                <a:cs typeface="Times New Roman" pitchFamily="18" charset="0"/>
              </a:rPr>
              <a:t>emissividade</a:t>
            </a:r>
            <a:r>
              <a:rPr lang="pt-PT" dirty="0" smtClean="0">
                <a:solidFill>
                  <a:srgbClr val="000099"/>
                </a:solidFill>
                <a:latin typeface="Times New Roman" pitchFamily="18" charset="0"/>
                <a:cs typeface="Times New Roman" pitchFamily="18" charset="0"/>
              </a:rPr>
              <a:t> da radiação polarizada verticalmente em função de diferentes percentagens de humidade da superfície;</a:t>
            </a:r>
          </a:p>
          <a:p>
            <a:r>
              <a:rPr lang="pt-PT" dirty="0" smtClean="0">
                <a:solidFill>
                  <a:srgbClr val="000099"/>
                </a:solidFill>
                <a:latin typeface="Times New Roman" pitchFamily="18" charset="0"/>
                <a:cs typeface="Times New Roman" pitchFamily="18" charset="0"/>
              </a:rPr>
              <a:t>. Conclui-se que, à medida que se introduz água na superfície, a sua </a:t>
            </a:r>
            <a:r>
              <a:rPr lang="pt-PT" dirty="0" err="1" smtClean="0">
                <a:solidFill>
                  <a:srgbClr val="000099"/>
                </a:solidFill>
                <a:latin typeface="Times New Roman" pitchFamily="18" charset="0"/>
                <a:cs typeface="Times New Roman" pitchFamily="18" charset="0"/>
              </a:rPr>
              <a:t>emissividade</a:t>
            </a:r>
            <a:r>
              <a:rPr lang="pt-PT" dirty="0" smtClean="0">
                <a:solidFill>
                  <a:srgbClr val="000099"/>
                </a:solidFill>
                <a:latin typeface="Times New Roman" pitchFamily="18" charset="0"/>
                <a:cs typeface="Times New Roman" pitchFamily="18" charset="0"/>
              </a:rPr>
              <a:t> vai diminuindo e que este efeito é mais pronunciado nas frequências mais baixas. </a:t>
            </a:r>
            <a:endParaRPr lang="pt-PT" dirty="0">
              <a:solidFill>
                <a:srgbClr val="000099"/>
              </a:solidFill>
              <a:latin typeface="Times New Roman" pitchFamily="18" charset="0"/>
              <a:cs typeface="Times New Roman" pitchFamily="18" charset="0"/>
            </a:endParaRPr>
          </a:p>
        </p:txBody>
      </p:sp>
      <p:pic>
        <p:nvPicPr>
          <p:cNvPr id="17413" name="Picture 5"/>
          <p:cNvPicPr>
            <a:picLocks noChangeAspect="1" noChangeArrowheads="1"/>
          </p:cNvPicPr>
          <p:nvPr/>
        </p:nvPicPr>
        <p:blipFill>
          <a:blip r:embed="rId2" cstate="print"/>
          <a:srcRect l="35235" t="46890" r="34053" b="12476"/>
          <a:stretch>
            <a:fillRect/>
          </a:stretch>
        </p:blipFill>
        <p:spPr bwMode="auto">
          <a:xfrm>
            <a:off x="4788024" y="764704"/>
            <a:ext cx="3744416" cy="3384376"/>
          </a:xfrm>
          <a:prstGeom prst="rect">
            <a:avLst/>
          </a:prstGeom>
          <a:noFill/>
          <a:ln w="9525">
            <a:noFill/>
            <a:miter lim="800000"/>
            <a:headEnd/>
            <a:tailEnd/>
          </a:ln>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solidFill>
            <a:schemeClr val="accent2">
              <a:lumMod val="20000"/>
              <a:lumOff val="80000"/>
            </a:schemeClr>
          </a:solidFill>
        </p:spPr>
        <p:txBody>
          <a:bodyPr/>
          <a:lstStyle/>
          <a:p>
            <a:pPr algn="ctr"/>
            <a:r>
              <a:rPr lang="pt-PT" dirty="0" smtClean="0">
                <a:solidFill>
                  <a:srgbClr val="663300"/>
                </a:solidFill>
                <a:latin typeface="Times New Roman" pitchFamily="18" charset="0"/>
                <a:cs typeface="Times New Roman" pitchFamily="18" charset="0"/>
              </a:rPr>
              <a:t>Índice (continuação):</a:t>
            </a:r>
            <a:endParaRPr lang="pt-PT" dirty="0">
              <a:solidFill>
                <a:srgbClr val="663300"/>
              </a:solidFill>
              <a:latin typeface="Times New Roman" pitchFamily="18" charset="0"/>
              <a:cs typeface="Times New Roman" pitchFamily="18" charset="0"/>
            </a:endParaRPr>
          </a:p>
        </p:txBody>
      </p:sp>
      <p:sp>
        <p:nvSpPr>
          <p:cNvPr id="3" name="Marcador de Posição de Conteúdo 2"/>
          <p:cNvSpPr>
            <a:spLocks noGrp="1"/>
          </p:cNvSpPr>
          <p:nvPr>
            <p:ph idx="1"/>
          </p:nvPr>
        </p:nvSpPr>
        <p:spPr>
          <a:solidFill>
            <a:schemeClr val="accent2">
              <a:lumMod val="20000"/>
              <a:lumOff val="80000"/>
            </a:schemeClr>
          </a:solidFill>
        </p:spPr>
        <p:txBody>
          <a:bodyPr lIns="0">
            <a:normAutofit fontScale="40000" lnSpcReduction="20000"/>
          </a:bodyPr>
          <a:lstStyle/>
          <a:p>
            <a:pPr>
              <a:buFontTx/>
              <a:buChar char="-"/>
            </a:pPr>
            <a:r>
              <a:rPr lang="pt-PT" sz="4500" dirty="0" smtClean="0">
                <a:solidFill>
                  <a:srgbClr val="000099"/>
                </a:solidFill>
                <a:latin typeface="Times New Roman" pitchFamily="18" charset="0"/>
                <a:cs typeface="Times New Roman" pitchFamily="18" charset="0"/>
              </a:rPr>
              <a:t>Humidade do Solo e Humidade da Superfície:</a:t>
            </a:r>
          </a:p>
          <a:p>
            <a:pPr>
              <a:buNone/>
            </a:pPr>
            <a:r>
              <a:rPr lang="pt-PT" sz="4500" dirty="0" smtClean="0">
                <a:solidFill>
                  <a:srgbClr val="000099"/>
                </a:solidFill>
                <a:latin typeface="Times New Roman" pitchFamily="18" charset="0"/>
                <a:cs typeface="Times New Roman" pitchFamily="18" charset="0"/>
              </a:rPr>
              <a:t>. </a:t>
            </a:r>
            <a:r>
              <a:rPr lang="pt-PT" sz="4500" dirty="0" smtClean="0">
                <a:solidFill>
                  <a:srgbClr val="00B050"/>
                </a:solidFill>
                <a:latin typeface="Times New Roman" pitchFamily="18" charset="0"/>
                <a:cs typeface="Times New Roman" pitchFamily="18" charset="0"/>
              </a:rPr>
              <a:t>Por que medir a humidade do solo de uma forma remota?</a:t>
            </a:r>
          </a:p>
          <a:p>
            <a:pPr>
              <a:buFontTx/>
              <a:buChar char="-"/>
            </a:pPr>
            <a:r>
              <a:rPr lang="pt-PT" sz="4500" dirty="0" smtClean="0">
                <a:solidFill>
                  <a:srgbClr val="000099"/>
                </a:solidFill>
                <a:latin typeface="Times New Roman" pitchFamily="18" charset="0"/>
                <a:cs typeface="Times New Roman" pitchFamily="18" charset="0"/>
              </a:rPr>
              <a:t>Necessidade de dados da humidade do solo;</a:t>
            </a:r>
          </a:p>
          <a:p>
            <a:pPr>
              <a:buFontTx/>
              <a:buChar char="-"/>
            </a:pPr>
            <a:r>
              <a:rPr lang="pt-PT" sz="4500" dirty="0" smtClean="0">
                <a:solidFill>
                  <a:srgbClr val="000099"/>
                </a:solidFill>
                <a:latin typeface="Times New Roman" pitchFamily="18" charset="0"/>
                <a:cs typeface="Times New Roman" pitchFamily="18" charset="0"/>
              </a:rPr>
              <a:t>Humidade do solo e previsão do tempo;</a:t>
            </a:r>
          </a:p>
          <a:p>
            <a:pPr>
              <a:buFontTx/>
              <a:buChar char="-"/>
            </a:pPr>
            <a:r>
              <a:rPr lang="pt-PT" sz="4500" dirty="0" smtClean="0">
                <a:solidFill>
                  <a:srgbClr val="000099"/>
                </a:solidFill>
                <a:latin typeface="Times New Roman" pitchFamily="18" charset="0"/>
                <a:cs typeface="Times New Roman" pitchFamily="18" charset="0"/>
              </a:rPr>
              <a:t>Aplicações e utilizações;</a:t>
            </a:r>
          </a:p>
          <a:p>
            <a:pPr>
              <a:buFontTx/>
              <a:buChar char="-"/>
            </a:pPr>
            <a:r>
              <a:rPr lang="pt-PT" sz="4500" dirty="0" smtClean="0">
                <a:solidFill>
                  <a:srgbClr val="000099"/>
                </a:solidFill>
                <a:latin typeface="Times New Roman" pitchFamily="18" charset="0"/>
                <a:cs typeface="Times New Roman" pitchFamily="18" charset="0"/>
              </a:rPr>
              <a:t>Por que medir a humidade do solo a partir de um satélite?</a:t>
            </a:r>
          </a:p>
          <a:p>
            <a:pPr>
              <a:buFontTx/>
              <a:buChar char="-"/>
            </a:pPr>
            <a:r>
              <a:rPr lang="pt-PT" sz="4500" dirty="0" smtClean="0">
                <a:solidFill>
                  <a:srgbClr val="000099"/>
                </a:solidFill>
                <a:latin typeface="Times New Roman" pitchFamily="18" charset="0"/>
                <a:cs typeface="Times New Roman" pitchFamily="18" charset="0"/>
              </a:rPr>
              <a:t>Técnicas passivas e activas da detecção da humidade do solo.</a:t>
            </a:r>
          </a:p>
          <a:p>
            <a:pPr>
              <a:buNone/>
            </a:pPr>
            <a:r>
              <a:rPr lang="pt-PT" sz="4500" dirty="0" smtClean="0">
                <a:solidFill>
                  <a:srgbClr val="000099"/>
                </a:solidFill>
                <a:latin typeface="Times New Roman" pitchFamily="18" charset="0"/>
                <a:cs typeface="Times New Roman" pitchFamily="18" charset="0"/>
              </a:rPr>
              <a:t>. </a:t>
            </a:r>
            <a:r>
              <a:rPr lang="pt-PT" sz="4500" dirty="0" smtClean="0">
                <a:solidFill>
                  <a:srgbClr val="00B050"/>
                </a:solidFill>
                <a:latin typeface="Times New Roman" pitchFamily="18" charset="0"/>
                <a:cs typeface="Times New Roman" pitchFamily="18" charset="0"/>
              </a:rPr>
              <a:t>Como se vêem as superfícies húmidas e secas a partir do espaço?</a:t>
            </a:r>
          </a:p>
          <a:p>
            <a:pPr>
              <a:buFontTx/>
              <a:buChar char="-"/>
            </a:pPr>
            <a:r>
              <a:rPr lang="pt-PT" sz="4500" dirty="0" smtClean="0">
                <a:solidFill>
                  <a:srgbClr val="000099"/>
                </a:solidFill>
                <a:latin typeface="Times New Roman" pitchFamily="18" charset="0"/>
                <a:cs typeface="Times New Roman" pitchFamily="18" charset="0"/>
              </a:rPr>
              <a:t>Comparação das superfícies húmidas e secas;</a:t>
            </a:r>
          </a:p>
          <a:p>
            <a:pPr>
              <a:buFontTx/>
              <a:buChar char="-"/>
            </a:pPr>
            <a:r>
              <a:rPr lang="pt-PT" sz="4500" dirty="0" smtClean="0">
                <a:solidFill>
                  <a:srgbClr val="000099"/>
                </a:solidFill>
                <a:latin typeface="Times New Roman" pitchFamily="18" charset="0"/>
                <a:cs typeface="Times New Roman" pitchFamily="18" charset="0"/>
              </a:rPr>
              <a:t>Curvas de emissão;</a:t>
            </a:r>
          </a:p>
          <a:p>
            <a:pPr>
              <a:buFontTx/>
              <a:buChar char="-"/>
            </a:pPr>
            <a:r>
              <a:rPr lang="pt-PT" sz="4500" dirty="0" smtClean="0">
                <a:solidFill>
                  <a:srgbClr val="000099"/>
                </a:solidFill>
                <a:latin typeface="Times New Roman" pitchFamily="18" charset="0"/>
                <a:cs typeface="Times New Roman" pitchFamily="18" charset="0"/>
              </a:rPr>
              <a:t>Sinal característico de precipitação;</a:t>
            </a:r>
          </a:p>
          <a:p>
            <a:pPr>
              <a:buFontTx/>
              <a:buChar char="-"/>
            </a:pPr>
            <a:r>
              <a:rPr lang="pt-PT" sz="4500" dirty="0" smtClean="0">
                <a:solidFill>
                  <a:srgbClr val="000099"/>
                </a:solidFill>
                <a:latin typeface="Times New Roman" pitchFamily="18" charset="0"/>
                <a:cs typeface="Times New Roman" pitchFamily="18" charset="0"/>
              </a:rPr>
              <a:t>Interferência de radiofrequência;</a:t>
            </a:r>
          </a:p>
          <a:p>
            <a:pPr>
              <a:buFontTx/>
              <a:buChar char="-"/>
            </a:pPr>
            <a:r>
              <a:rPr lang="pt-PT" sz="4500" dirty="0" smtClean="0">
                <a:solidFill>
                  <a:srgbClr val="000099"/>
                </a:solidFill>
                <a:latin typeface="Times New Roman" pitchFamily="18" charset="0"/>
                <a:cs typeface="Times New Roman" pitchFamily="18" charset="0"/>
              </a:rPr>
              <a:t>Profundidade de penetração no solo em função da frequência;</a:t>
            </a:r>
          </a:p>
          <a:p>
            <a:pPr>
              <a:buFontTx/>
              <a:buChar char="-"/>
            </a:pPr>
            <a:r>
              <a:rPr lang="pt-PT" sz="4500" dirty="0" smtClean="0">
                <a:solidFill>
                  <a:srgbClr val="000099"/>
                </a:solidFill>
                <a:latin typeface="Times New Roman" pitchFamily="18" charset="0"/>
                <a:cs typeface="Times New Roman" pitchFamily="18" charset="0"/>
              </a:rPr>
              <a:t>Profundidade de penetração no solo em função do conteúdo de humidade.</a:t>
            </a:r>
          </a:p>
          <a:p>
            <a:pPr>
              <a:buFontTx/>
              <a:buChar char="-"/>
            </a:pPr>
            <a:r>
              <a:rPr lang="pt-PT" sz="4500" dirty="0" smtClean="0">
                <a:solidFill>
                  <a:srgbClr val="000099"/>
                </a:solidFill>
                <a:latin typeface="Times New Roman" pitchFamily="18" charset="0"/>
                <a:cs typeface="Times New Roman" pitchFamily="18" charset="0"/>
              </a:rPr>
              <a:t>Conclusão;</a:t>
            </a:r>
          </a:p>
          <a:p>
            <a:pPr>
              <a:buFontTx/>
              <a:buChar char="-"/>
            </a:pPr>
            <a:r>
              <a:rPr lang="pt-PT" sz="4500" dirty="0" smtClean="0">
                <a:solidFill>
                  <a:srgbClr val="000099"/>
                </a:solidFill>
                <a:latin typeface="Times New Roman" pitchFamily="18" charset="0"/>
                <a:cs typeface="Times New Roman" pitchFamily="18" charset="0"/>
              </a:rPr>
              <a:t>Bibliografia.</a:t>
            </a:r>
          </a:p>
          <a:p>
            <a:pPr>
              <a:buFontTx/>
              <a:buChar char="-"/>
            </a:pPr>
            <a:endParaRPr lang="pt-PT" sz="4000" dirty="0" smtClean="0">
              <a:solidFill>
                <a:srgbClr val="000099"/>
              </a:solidFill>
              <a:latin typeface="Times New Roman" pitchFamily="18" charset="0"/>
              <a:cs typeface="Times New Roman" pitchFamily="18" charset="0"/>
            </a:endParaRPr>
          </a:p>
          <a:p>
            <a:pPr>
              <a:buNone/>
            </a:pPr>
            <a:endParaRPr lang="pt-PT" sz="4000" dirty="0" smtClean="0">
              <a:solidFill>
                <a:srgbClr val="000099"/>
              </a:solidFill>
              <a:latin typeface="Times New Roman" pitchFamily="18" charset="0"/>
              <a:cs typeface="Times New Roman" pitchFamily="18" charset="0"/>
            </a:endParaRPr>
          </a:p>
        </p:txBody>
      </p:sp>
    </p:spTree>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solidFill>
            <a:schemeClr val="accent2">
              <a:lumMod val="20000"/>
              <a:lumOff val="80000"/>
            </a:schemeClr>
          </a:solidFill>
        </p:spPr>
        <p:txBody>
          <a:bodyPr>
            <a:normAutofit/>
          </a:bodyPr>
          <a:lstStyle/>
          <a:p>
            <a:pPr algn="ctr"/>
            <a:r>
              <a:rPr lang="pt-PT" sz="3200" dirty="0" smtClean="0">
                <a:solidFill>
                  <a:srgbClr val="663300"/>
                </a:solidFill>
                <a:latin typeface="Times New Roman" pitchFamily="18" charset="0"/>
                <a:cs typeface="Times New Roman" pitchFamily="18" charset="0"/>
              </a:rPr>
              <a:t>Sinal Característico de Precipitação</a:t>
            </a:r>
            <a:endParaRPr lang="pt-PT" sz="3200" dirty="0">
              <a:solidFill>
                <a:srgbClr val="663300"/>
              </a:solidFill>
              <a:latin typeface="Times New Roman" pitchFamily="18" charset="0"/>
              <a:cs typeface="Times New Roman" pitchFamily="18" charset="0"/>
            </a:endParaRPr>
          </a:p>
        </p:txBody>
      </p:sp>
      <p:sp>
        <p:nvSpPr>
          <p:cNvPr id="16" name="Marcador de Posição de Conteúdo 15"/>
          <p:cNvSpPr>
            <a:spLocks noGrp="1"/>
          </p:cNvSpPr>
          <p:nvPr>
            <p:ph sz="half" idx="1"/>
          </p:nvPr>
        </p:nvSpPr>
        <p:spPr/>
        <p:txBody>
          <a:bodyPr/>
          <a:lstStyle/>
          <a:p>
            <a:pPr fontAlgn="t">
              <a:buNone/>
            </a:pPr>
            <a:endParaRPr lang="pt-PT" b="1" dirty="0" smtClean="0"/>
          </a:p>
          <a:p>
            <a:pPr fontAlgn="t"/>
            <a:endParaRPr lang="pt-PT" dirty="0" smtClean="0"/>
          </a:p>
          <a:p>
            <a:pPr fontAlgn="t"/>
            <a:endParaRPr lang="pt-PT" dirty="0" smtClean="0"/>
          </a:p>
          <a:p>
            <a:pPr fontAlgn="t"/>
            <a:endParaRPr lang="pt-PT" dirty="0" smtClean="0"/>
          </a:p>
          <a:p>
            <a:pPr fontAlgn="t"/>
            <a:endParaRPr lang="pt-PT" dirty="0" smtClean="0"/>
          </a:p>
          <a:p>
            <a:pPr fontAlgn="t"/>
            <a:endParaRPr lang="pt-PT" dirty="0" smtClean="0"/>
          </a:p>
          <a:p>
            <a:pPr fontAlgn="t"/>
            <a:endParaRPr lang="pt-PT" dirty="0" smtClean="0"/>
          </a:p>
          <a:p>
            <a:endParaRPr lang="pt-PT" dirty="0"/>
          </a:p>
        </p:txBody>
      </p:sp>
      <p:sp>
        <p:nvSpPr>
          <p:cNvPr id="20" name="Título 1"/>
          <p:cNvSpPr txBox="1">
            <a:spLocks/>
          </p:cNvSpPr>
          <p:nvPr/>
        </p:nvSpPr>
        <p:spPr>
          <a:xfrm>
            <a:off x="1403648" y="1628800"/>
            <a:ext cx="7498080" cy="4896544"/>
          </a:xfrm>
          <a:prstGeom prst="rect">
            <a:avLst/>
          </a:prstGeom>
          <a:solidFill>
            <a:schemeClr val="accent2">
              <a:lumMod val="20000"/>
              <a:lumOff val="80000"/>
            </a:schemeClr>
          </a:solidFill>
        </p:spPr>
        <p:txBody>
          <a:bodyPr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pt-PT" sz="4300" b="0" i="0" u="none" strike="noStrike" kern="1200" cap="none" spc="0" normalizeH="0" baseline="0" noProof="0" dirty="0">
              <a:ln>
                <a:noFill/>
              </a:ln>
              <a:solidFill>
                <a:srgbClr val="663300"/>
              </a:solidFill>
              <a:effectLst>
                <a:outerShdw blurRad="50000" dist="30000" dir="5400000" algn="tl" rotWithShape="0">
                  <a:srgbClr val="000000">
                    <a:alpha val="30000"/>
                  </a:srgbClr>
                </a:outerShdw>
              </a:effectLst>
              <a:uLnTx/>
              <a:uFillTx/>
              <a:latin typeface="Times New Roman" pitchFamily="18" charset="0"/>
              <a:ea typeface="+mj-ea"/>
              <a:cs typeface="Times New Roman" pitchFamily="18" charset="0"/>
            </a:endParaRPr>
          </a:p>
        </p:txBody>
      </p:sp>
      <p:sp>
        <p:nvSpPr>
          <p:cNvPr id="8" name="CaixaDeTexto 7"/>
          <p:cNvSpPr txBox="1"/>
          <p:nvPr/>
        </p:nvSpPr>
        <p:spPr>
          <a:xfrm>
            <a:off x="4860032" y="5445224"/>
            <a:ext cx="3960440" cy="830997"/>
          </a:xfrm>
          <a:prstGeom prst="rect">
            <a:avLst/>
          </a:prstGeom>
          <a:noFill/>
        </p:spPr>
        <p:txBody>
          <a:bodyPr wrap="square" rtlCol="0">
            <a:spAutoFit/>
          </a:bodyPr>
          <a:lstStyle/>
          <a:p>
            <a:pPr algn="ctr"/>
            <a:r>
              <a:rPr lang="pt-PT" sz="1600" b="1" dirty="0" err="1" smtClean="0">
                <a:solidFill>
                  <a:srgbClr val="FF0000"/>
                </a:solidFill>
                <a:latin typeface="Times New Roman" pitchFamily="18" charset="0"/>
                <a:cs typeface="Times New Roman" pitchFamily="18" charset="0"/>
              </a:rPr>
              <a:t>Fig.</a:t>
            </a:r>
            <a:r>
              <a:rPr lang="pt-PT" sz="1600" b="1" dirty="0" smtClean="0">
                <a:solidFill>
                  <a:srgbClr val="FF0000"/>
                </a:solidFill>
                <a:latin typeface="Times New Roman" pitchFamily="18" charset="0"/>
                <a:cs typeface="Times New Roman" pitchFamily="18" charset="0"/>
              </a:rPr>
              <a:t> 17 – </a:t>
            </a:r>
            <a:r>
              <a:rPr lang="pt-PT" sz="1600" b="1" dirty="0" smtClean="0">
                <a:solidFill>
                  <a:srgbClr val="FF0000"/>
                </a:solidFill>
                <a:latin typeface="Times New Roman" pitchFamily="18" charset="0"/>
                <a:cs typeface="Times New Roman" pitchFamily="18" charset="0"/>
              </a:rPr>
              <a:t>Características </a:t>
            </a:r>
            <a:r>
              <a:rPr lang="pt-PT" sz="1600" b="1" dirty="0" smtClean="0">
                <a:solidFill>
                  <a:srgbClr val="FF0000"/>
                </a:solidFill>
                <a:latin typeface="Times New Roman" pitchFamily="18" charset="0"/>
                <a:cs typeface="Times New Roman" pitchFamily="18" charset="0"/>
              </a:rPr>
              <a:t>da humidade do solo entre 1 de Julho de 2002 e 4 de Julho de 2002</a:t>
            </a:r>
            <a:endParaRPr lang="pt-PT" sz="1600" b="1" dirty="0">
              <a:solidFill>
                <a:srgbClr val="FF0000"/>
              </a:solidFill>
              <a:latin typeface="Times New Roman" pitchFamily="18" charset="0"/>
              <a:cs typeface="Times New Roman" pitchFamily="18" charset="0"/>
            </a:endParaRPr>
          </a:p>
        </p:txBody>
      </p:sp>
      <p:sp>
        <p:nvSpPr>
          <p:cNvPr id="9" name="CaixaDeTexto 8"/>
          <p:cNvSpPr txBox="1"/>
          <p:nvPr/>
        </p:nvSpPr>
        <p:spPr>
          <a:xfrm>
            <a:off x="1619672" y="1772816"/>
            <a:ext cx="3240360" cy="4816703"/>
          </a:xfrm>
          <a:prstGeom prst="rect">
            <a:avLst/>
          </a:prstGeom>
          <a:noFill/>
        </p:spPr>
        <p:txBody>
          <a:bodyPr wrap="square" rtlCol="0">
            <a:spAutoFit/>
          </a:bodyPr>
          <a:lstStyle/>
          <a:p>
            <a:r>
              <a:rPr lang="pt-PT" sz="1700" dirty="0" smtClean="0">
                <a:solidFill>
                  <a:srgbClr val="000099"/>
                </a:solidFill>
                <a:latin typeface="Times New Roman" pitchFamily="18" charset="0"/>
                <a:cs typeface="Times New Roman" pitchFamily="18" charset="0"/>
              </a:rPr>
              <a:t>.A forte diminuição na </a:t>
            </a:r>
            <a:r>
              <a:rPr lang="pt-PT" sz="1700" dirty="0" err="1" smtClean="0">
                <a:solidFill>
                  <a:srgbClr val="000099"/>
                </a:solidFill>
                <a:latin typeface="Times New Roman" pitchFamily="18" charset="0"/>
                <a:cs typeface="Times New Roman" pitchFamily="18" charset="0"/>
              </a:rPr>
              <a:t>emissividade</a:t>
            </a:r>
            <a:r>
              <a:rPr lang="pt-PT" sz="1700" dirty="0" smtClean="0">
                <a:solidFill>
                  <a:srgbClr val="000099"/>
                </a:solidFill>
                <a:latin typeface="Times New Roman" pitchFamily="18" charset="0"/>
                <a:cs typeface="Times New Roman" pitchFamily="18" charset="0"/>
              </a:rPr>
              <a:t> associada ao aumento de humidade no solo pode ser detectada com instrumentos de microondas passivos que incorporam canais de frequências mais baixas na região de 6 a 10 GHz. </a:t>
            </a:r>
          </a:p>
          <a:p>
            <a:r>
              <a:rPr lang="pt-PT" sz="1700" dirty="0" smtClean="0">
                <a:solidFill>
                  <a:srgbClr val="000099"/>
                </a:solidFill>
                <a:latin typeface="Times New Roman" pitchFamily="18" charset="0"/>
                <a:cs typeface="Times New Roman" pitchFamily="18" charset="0"/>
              </a:rPr>
              <a:t>. As duas imagens de 7 GHz da fig. 17 mostram claramente como a </a:t>
            </a:r>
            <a:r>
              <a:rPr lang="pt-PT" sz="1700" dirty="0" err="1" smtClean="0">
                <a:solidFill>
                  <a:srgbClr val="000099"/>
                </a:solidFill>
                <a:latin typeface="Times New Roman" pitchFamily="18" charset="0"/>
                <a:cs typeface="Times New Roman" pitchFamily="18" charset="0"/>
              </a:rPr>
              <a:t>emissividade</a:t>
            </a:r>
            <a:r>
              <a:rPr lang="pt-PT" sz="1700" dirty="0" smtClean="0">
                <a:solidFill>
                  <a:srgbClr val="000099"/>
                </a:solidFill>
                <a:latin typeface="Times New Roman" pitchFamily="18" charset="0"/>
                <a:cs typeface="Times New Roman" pitchFamily="18" charset="0"/>
              </a:rPr>
              <a:t> reduzida associada aos lagos e ao solo humedecido pela chuva correspondem a temperaturas de brilho observadas mais baixas quando se observam com o sensor de um sistema de microondas passivo.</a:t>
            </a:r>
          </a:p>
          <a:p>
            <a:endParaRPr lang="pt-PT" dirty="0"/>
          </a:p>
        </p:txBody>
      </p:sp>
      <p:pic>
        <p:nvPicPr>
          <p:cNvPr id="18436" name="Picture 4"/>
          <p:cNvPicPr>
            <a:picLocks noChangeAspect="1" noChangeArrowheads="1"/>
          </p:cNvPicPr>
          <p:nvPr/>
        </p:nvPicPr>
        <p:blipFill>
          <a:blip r:embed="rId2" cstate="print"/>
          <a:srcRect l="35234" t="35550" r="33463" b="10000"/>
          <a:stretch>
            <a:fillRect/>
          </a:stretch>
        </p:blipFill>
        <p:spPr bwMode="auto">
          <a:xfrm>
            <a:off x="5508104" y="1844824"/>
            <a:ext cx="2952328" cy="3209666"/>
          </a:xfrm>
          <a:prstGeom prst="rect">
            <a:avLst/>
          </a:prstGeom>
          <a:noFill/>
          <a:ln w="9525">
            <a:noFill/>
            <a:miter lim="800000"/>
            <a:headEnd/>
            <a:tailEnd/>
          </a:ln>
        </p:spPr>
      </p:pic>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diamond(in)">
                                      <p:cBhvr>
                                        <p:cTn id="12"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arcador de Posição de Conteúdo 15"/>
          <p:cNvSpPr>
            <a:spLocks noGrp="1"/>
          </p:cNvSpPr>
          <p:nvPr>
            <p:ph sz="half" idx="1"/>
          </p:nvPr>
        </p:nvSpPr>
        <p:spPr/>
        <p:txBody>
          <a:bodyPr/>
          <a:lstStyle/>
          <a:p>
            <a:pPr fontAlgn="t">
              <a:buNone/>
            </a:pPr>
            <a:endParaRPr lang="pt-PT" b="1" dirty="0" smtClean="0"/>
          </a:p>
          <a:p>
            <a:pPr fontAlgn="t"/>
            <a:endParaRPr lang="pt-PT" dirty="0" smtClean="0"/>
          </a:p>
          <a:p>
            <a:pPr fontAlgn="t"/>
            <a:endParaRPr lang="pt-PT" dirty="0" smtClean="0"/>
          </a:p>
          <a:p>
            <a:pPr fontAlgn="t"/>
            <a:endParaRPr lang="pt-PT" dirty="0" smtClean="0"/>
          </a:p>
          <a:p>
            <a:pPr fontAlgn="t"/>
            <a:endParaRPr lang="pt-PT" dirty="0" smtClean="0"/>
          </a:p>
          <a:p>
            <a:pPr fontAlgn="t"/>
            <a:endParaRPr lang="pt-PT" dirty="0" smtClean="0"/>
          </a:p>
          <a:p>
            <a:pPr fontAlgn="t"/>
            <a:endParaRPr lang="pt-PT" dirty="0" smtClean="0"/>
          </a:p>
          <a:p>
            <a:endParaRPr lang="pt-PT" dirty="0"/>
          </a:p>
        </p:txBody>
      </p:sp>
      <p:sp>
        <p:nvSpPr>
          <p:cNvPr id="20" name="Título 1"/>
          <p:cNvSpPr txBox="1">
            <a:spLocks/>
          </p:cNvSpPr>
          <p:nvPr/>
        </p:nvSpPr>
        <p:spPr>
          <a:xfrm>
            <a:off x="1403648" y="260648"/>
            <a:ext cx="7498080" cy="6264696"/>
          </a:xfrm>
          <a:prstGeom prst="rect">
            <a:avLst/>
          </a:prstGeom>
          <a:solidFill>
            <a:schemeClr val="accent2">
              <a:lumMod val="20000"/>
              <a:lumOff val="80000"/>
            </a:schemeClr>
          </a:solidFill>
        </p:spPr>
        <p:txBody>
          <a:bodyPr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pt-PT" sz="4300" b="0" i="0" u="none" strike="noStrike" kern="1200" cap="none" spc="0" normalizeH="0" baseline="0" noProof="0" dirty="0">
              <a:ln>
                <a:noFill/>
              </a:ln>
              <a:solidFill>
                <a:srgbClr val="663300"/>
              </a:solidFill>
              <a:effectLst>
                <a:outerShdw blurRad="50000" dist="30000" dir="5400000" algn="tl" rotWithShape="0">
                  <a:srgbClr val="000000">
                    <a:alpha val="30000"/>
                  </a:srgbClr>
                </a:outerShdw>
              </a:effectLst>
              <a:uLnTx/>
              <a:uFillTx/>
              <a:latin typeface="Times New Roman" pitchFamily="18" charset="0"/>
              <a:ea typeface="+mj-ea"/>
              <a:cs typeface="Times New Roman" pitchFamily="18" charset="0"/>
            </a:endParaRPr>
          </a:p>
        </p:txBody>
      </p:sp>
      <p:sp>
        <p:nvSpPr>
          <p:cNvPr id="8" name="CaixaDeTexto 7"/>
          <p:cNvSpPr txBox="1"/>
          <p:nvPr/>
        </p:nvSpPr>
        <p:spPr>
          <a:xfrm>
            <a:off x="4932040" y="3933056"/>
            <a:ext cx="3960440" cy="830997"/>
          </a:xfrm>
          <a:prstGeom prst="rect">
            <a:avLst/>
          </a:prstGeom>
          <a:noFill/>
        </p:spPr>
        <p:txBody>
          <a:bodyPr wrap="square" rtlCol="0">
            <a:spAutoFit/>
          </a:bodyPr>
          <a:lstStyle/>
          <a:p>
            <a:pPr algn="ctr"/>
            <a:r>
              <a:rPr lang="pt-PT" sz="1600" b="1" dirty="0" err="1" smtClean="0">
                <a:solidFill>
                  <a:srgbClr val="FF0000"/>
                </a:solidFill>
                <a:latin typeface="Times New Roman" pitchFamily="18" charset="0"/>
                <a:cs typeface="Times New Roman" pitchFamily="18" charset="0"/>
              </a:rPr>
              <a:t>Fig.</a:t>
            </a:r>
            <a:r>
              <a:rPr lang="pt-PT" sz="1600" b="1" dirty="0" smtClean="0">
                <a:solidFill>
                  <a:srgbClr val="FF0000"/>
                </a:solidFill>
                <a:latin typeface="Times New Roman" pitchFamily="18" charset="0"/>
                <a:cs typeface="Times New Roman" pitchFamily="18" charset="0"/>
              </a:rPr>
              <a:t> 17 – </a:t>
            </a:r>
            <a:r>
              <a:rPr lang="pt-PT" sz="1600" b="1" dirty="0" smtClean="0">
                <a:solidFill>
                  <a:srgbClr val="FF0000"/>
                </a:solidFill>
                <a:latin typeface="Times New Roman" pitchFamily="18" charset="0"/>
                <a:cs typeface="Times New Roman" pitchFamily="18" charset="0"/>
              </a:rPr>
              <a:t>Características </a:t>
            </a:r>
            <a:r>
              <a:rPr lang="pt-PT" sz="1600" b="1" dirty="0" smtClean="0">
                <a:solidFill>
                  <a:srgbClr val="FF0000"/>
                </a:solidFill>
                <a:latin typeface="Times New Roman" pitchFamily="18" charset="0"/>
                <a:cs typeface="Times New Roman" pitchFamily="18" charset="0"/>
              </a:rPr>
              <a:t>da humidade do solo entre 1 de Julho de 2002 e 4 de Julho de 2002</a:t>
            </a:r>
            <a:endParaRPr lang="pt-PT" sz="1600" b="1" dirty="0">
              <a:solidFill>
                <a:srgbClr val="FF0000"/>
              </a:solidFill>
              <a:latin typeface="Times New Roman" pitchFamily="18" charset="0"/>
              <a:cs typeface="Times New Roman" pitchFamily="18" charset="0"/>
            </a:endParaRPr>
          </a:p>
        </p:txBody>
      </p:sp>
      <p:sp>
        <p:nvSpPr>
          <p:cNvPr id="9" name="CaixaDeTexto 8"/>
          <p:cNvSpPr txBox="1"/>
          <p:nvPr/>
        </p:nvSpPr>
        <p:spPr>
          <a:xfrm>
            <a:off x="1547664" y="476672"/>
            <a:ext cx="3240360" cy="5632311"/>
          </a:xfrm>
          <a:prstGeom prst="rect">
            <a:avLst/>
          </a:prstGeom>
          <a:noFill/>
        </p:spPr>
        <p:txBody>
          <a:bodyPr wrap="square" rtlCol="0">
            <a:spAutoFit/>
          </a:bodyPr>
          <a:lstStyle/>
          <a:p>
            <a:r>
              <a:rPr lang="pt-PT" dirty="0" smtClean="0">
                <a:solidFill>
                  <a:srgbClr val="000099"/>
                </a:solidFill>
                <a:latin typeface="Times New Roman" pitchFamily="18" charset="0"/>
                <a:cs typeface="Times New Roman" pitchFamily="18" charset="0"/>
              </a:rPr>
              <a:t>.Os valores de </a:t>
            </a:r>
            <a:r>
              <a:rPr lang="pt-PT" dirty="0" err="1" smtClean="0">
                <a:solidFill>
                  <a:srgbClr val="000099"/>
                </a:solidFill>
                <a:latin typeface="Times New Roman" pitchFamily="18" charset="0"/>
                <a:cs typeface="Times New Roman" pitchFamily="18" charset="0"/>
              </a:rPr>
              <a:t>emissividade</a:t>
            </a:r>
            <a:r>
              <a:rPr lang="pt-PT" dirty="0" smtClean="0">
                <a:solidFill>
                  <a:srgbClr val="000099"/>
                </a:solidFill>
                <a:latin typeface="Times New Roman" pitchFamily="18" charset="0"/>
                <a:cs typeface="Times New Roman" pitchFamily="18" charset="0"/>
              </a:rPr>
              <a:t> reduzida correspondem a temperaturas de brilho observadas mais baixas, uma vez que a temperatura de brilho de um corpo equivale aproximadamente ao produto entre a </a:t>
            </a:r>
            <a:r>
              <a:rPr lang="pt-PT" dirty="0" err="1" smtClean="0">
                <a:solidFill>
                  <a:srgbClr val="000099"/>
                </a:solidFill>
                <a:latin typeface="Times New Roman" pitchFamily="18" charset="0"/>
                <a:cs typeface="Times New Roman" pitchFamily="18" charset="0"/>
              </a:rPr>
              <a:t>emissividade</a:t>
            </a:r>
            <a:r>
              <a:rPr lang="pt-PT" dirty="0" smtClean="0">
                <a:solidFill>
                  <a:srgbClr val="000099"/>
                </a:solidFill>
                <a:latin typeface="Times New Roman" pitchFamily="18" charset="0"/>
                <a:cs typeface="Times New Roman" pitchFamily="18" charset="0"/>
              </a:rPr>
              <a:t> e a sua temperatura física;</a:t>
            </a:r>
          </a:p>
          <a:p>
            <a:r>
              <a:rPr lang="pt-PT" dirty="0" smtClean="0">
                <a:solidFill>
                  <a:srgbClr val="000099"/>
                </a:solidFill>
                <a:latin typeface="Times New Roman" pitchFamily="18" charset="0"/>
                <a:cs typeface="Times New Roman" pitchFamily="18" charset="0"/>
              </a:rPr>
              <a:t>. Ao comparar as duas imagens, constata-se, evidentemente, que os lagos são regiões mais frias em ambos os dias. No entanto, na imagem da direita (registada mais tarde), um dos lagos parece que cresceu, mas, na realidade, o sinal da temperatura mais baixa deve-se à humidificação do solo causada por precipitação recente.</a:t>
            </a:r>
          </a:p>
          <a:p>
            <a:endParaRPr lang="pt-PT" dirty="0"/>
          </a:p>
        </p:txBody>
      </p:sp>
      <p:pic>
        <p:nvPicPr>
          <p:cNvPr id="18436" name="Picture 4"/>
          <p:cNvPicPr>
            <a:picLocks noChangeAspect="1" noChangeArrowheads="1"/>
          </p:cNvPicPr>
          <p:nvPr/>
        </p:nvPicPr>
        <p:blipFill>
          <a:blip r:embed="rId2" cstate="print"/>
          <a:srcRect l="35234" t="35550" r="33463" b="10000"/>
          <a:stretch>
            <a:fillRect/>
          </a:stretch>
        </p:blipFill>
        <p:spPr bwMode="auto">
          <a:xfrm>
            <a:off x="5580112" y="476672"/>
            <a:ext cx="2952328" cy="3209666"/>
          </a:xfrm>
          <a:prstGeom prst="rect">
            <a:avLst/>
          </a:prstGeom>
          <a:noFill/>
          <a:ln w="9525">
            <a:noFill/>
            <a:miter lim="800000"/>
            <a:headEnd/>
            <a:tailEnd/>
          </a:ln>
        </p:spPr>
      </p:pic>
    </p:spTree>
  </p:cSld>
  <p:clrMapOvr>
    <a:masterClrMapping/>
  </p:clrMapOvr>
  <p:transition>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diamond(in)">
                                      <p:cBhvr>
                                        <p:cTn id="7"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solidFill>
            <a:schemeClr val="accent2">
              <a:lumMod val="20000"/>
              <a:lumOff val="80000"/>
            </a:schemeClr>
          </a:solidFill>
        </p:spPr>
        <p:txBody>
          <a:bodyPr>
            <a:normAutofit/>
          </a:bodyPr>
          <a:lstStyle/>
          <a:p>
            <a:pPr algn="ctr"/>
            <a:r>
              <a:rPr lang="pt-PT" sz="4000" dirty="0" smtClean="0">
                <a:solidFill>
                  <a:srgbClr val="663300"/>
                </a:solidFill>
                <a:latin typeface="Times New Roman" pitchFamily="18" charset="0"/>
                <a:cs typeface="Times New Roman" pitchFamily="18" charset="0"/>
              </a:rPr>
              <a:t>Interferência de Radiofrequência</a:t>
            </a:r>
            <a:endParaRPr lang="pt-PT" sz="4000" dirty="0">
              <a:solidFill>
                <a:srgbClr val="663300"/>
              </a:solidFill>
              <a:latin typeface="Times New Roman" pitchFamily="18" charset="0"/>
              <a:cs typeface="Times New Roman" pitchFamily="18" charset="0"/>
            </a:endParaRPr>
          </a:p>
        </p:txBody>
      </p:sp>
      <p:sp>
        <p:nvSpPr>
          <p:cNvPr id="16" name="Marcador de Posição de Conteúdo 15"/>
          <p:cNvSpPr>
            <a:spLocks noGrp="1"/>
          </p:cNvSpPr>
          <p:nvPr>
            <p:ph sz="half" idx="1"/>
          </p:nvPr>
        </p:nvSpPr>
        <p:spPr/>
        <p:txBody>
          <a:bodyPr/>
          <a:lstStyle/>
          <a:p>
            <a:pPr fontAlgn="t">
              <a:buNone/>
            </a:pPr>
            <a:endParaRPr lang="pt-PT" b="1" dirty="0" smtClean="0"/>
          </a:p>
          <a:p>
            <a:pPr fontAlgn="t"/>
            <a:endParaRPr lang="pt-PT" dirty="0" smtClean="0"/>
          </a:p>
          <a:p>
            <a:pPr fontAlgn="t"/>
            <a:endParaRPr lang="pt-PT" dirty="0" smtClean="0"/>
          </a:p>
          <a:p>
            <a:pPr fontAlgn="t"/>
            <a:endParaRPr lang="pt-PT" dirty="0" smtClean="0"/>
          </a:p>
          <a:p>
            <a:pPr fontAlgn="t"/>
            <a:endParaRPr lang="pt-PT" dirty="0" smtClean="0"/>
          </a:p>
          <a:p>
            <a:pPr fontAlgn="t"/>
            <a:endParaRPr lang="pt-PT" dirty="0" smtClean="0"/>
          </a:p>
          <a:p>
            <a:pPr fontAlgn="t"/>
            <a:endParaRPr lang="pt-PT" dirty="0" smtClean="0"/>
          </a:p>
          <a:p>
            <a:endParaRPr lang="pt-PT" dirty="0"/>
          </a:p>
        </p:txBody>
      </p:sp>
      <p:sp>
        <p:nvSpPr>
          <p:cNvPr id="20" name="Título 1"/>
          <p:cNvSpPr txBox="1">
            <a:spLocks/>
          </p:cNvSpPr>
          <p:nvPr/>
        </p:nvSpPr>
        <p:spPr>
          <a:xfrm>
            <a:off x="1403648" y="1628800"/>
            <a:ext cx="7498080" cy="4896544"/>
          </a:xfrm>
          <a:prstGeom prst="rect">
            <a:avLst/>
          </a:prstGeom>
          <a:solidFill>
            <a:schemeClr val="accent2">
              <a:lumMod val="20000"/>
              <a:lumOff val="80000"/>
            </a:schemeClr>
          </a:solidFill>
        </p:spPr>
        <p:txBody>
          <a:bodyPr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pt-PT" sz="4300" b="0" i="0" u="none" strike="noStrike" kern="1200" cap="none" spc="0" normalizeH="0" baseline="0" noProof="0" dirty="0">
              <a:ln>
                <a:noFill/>
              </a:ln>
              <a:solidFill>
                <a:srgbClr val="663300"/>
              </a:solidFill>
              <a:effectLst>
                <a:outerShdw blurRad="50000" dist="30000" dir="5400000" algn="tl" rotWithShape="0">
                  <a:srgbClr val="000000">
                    <a:alpha val="30000"/>
                  </a:srgbClr>
                </a:outerShdw>
              </a:effectLst>
              <a:uLnTx/>
              <a:uFillTx/>
              <a:latin typeface="Times New Roman" pitchFamily="18" charset="0"/>
              <a:ea typeface="+mj-ea"/>
              <a:cs typeface="Times New Roman" pitchFamily="18" charset="0"/>
            </a:endParaRPr>
          </a:p>
        </p:txBody>
      </p:sp>
      <p:sp>
        <p:nvSpPr>
          <p:cNvPr id="9" name="CaixaDeTexto 8"/>
          <p:cNvSpPr txBox="1"/>
          <p:nvPr/>
        </p:nvSpPr>
        <p:spPr>
          <a:xfrm>
            <a:off x="1619672" y="1772816"/>
            <a:ext cx="7200800" cy="4401205"/>
          </a:xfrm>
          <a:prstGeom prst="rect">
            <a:avLst/>
          </a:prstGeom>
          <a:noFill/>
        </p:spPr>
        <p:txBody>
          <a:bodyPr wrap="square" rtlCol="0">
            <a:spAutoFit/>
          </a:bodyPr>
          <a:lstStyle/>
          <a:p>
            <a:r>
              <a:rPr lang="pt-PT" sz="2000" dirty="0" smtClean="0">
                <a:solidFill>
                  <a:srgbClr val="000099"/>
                </a:solidFill>
                <a:latin typeface="Times New Roman" pitchFamily="18" charset="0"/>
                <a:cs typeface="Times New Roman" pitchFamily="18" charset="0"/>
              </a:rPr>
              <a:t>. Os canais de baixa frequência de microondas são preferíveis na obtenção de dados de humidade do solo devido à sua sensibilidade à água e à sua capacidade de penetrar no solo a maiores profundidades. Contudo, algumas destas mesmas bandas de frequências são também usadas para outros fins, como as comunicações por microondas com telefones celulares ou móveis;</a:t>
            </a:r>
          </a:p>
          <a:p>
            <a:r>
              <a:rPr lang="pt-PT" sz="2000" dirty="0" smtClean="0">
                <a:solidFill>
                  <a:srgbClr val="000099"/>
                </a:solidFill>
                <a:latin typeface="Times New Roman" pitchFamily="18" charset="0"/>
                <a:cs typeface="Times New Roman" pitchFamily="18" charset="0"/>
              </a:rPr>
              <a:t>. Este efeito torna-se notório nas temperaturas de brilho de 6 a 7 GHz e designa-se por interferência de radiofrequência ou RFI (</a:t>
            </a:r>
            <a:r>
              <a:rPr lang="pt-PT" sz="2000" i="1" dirty="0" err="1" smtClean="0">
                <a:solidFill>
                  <a:srgbClr val="000099"/>
                </a:solidFill>
                <a:latin typeface="Times New Roman" pitchFamily="18" charset="0"/>
                <a:cs typeface="Times New Roman" pitchFamily="18" charset="0"/>
              </a:rPr>
              <a:t>Radio</a:t>
            </a:r>
            <a:r>
              <a:rPr lang="pt-PT" sz="2000" i="1" dirty="0" smtClean="0">
                <a:solidFill>
                  <a:srgbClr val="000099"/>
                </a:solidFill>
                <a:latin typeface="Times New Roman" pitchFamily="18" charset="0"/>
                <a:cs typeface="Times New Roman" pitchFamily="18" charset="0"/>
              </a:rPr>
              <a:t> </a:t>
            </a:r>
            <a:r>
              <a:rPr lang="pt-PT" sz="2000" i="1" dirty="0" err="1" smtClean="0">
                <a:solidFill>
                  <a:srgbClr val="000099"/>
                </a:solidFill>
                <a:latin typeface="Times New Roman" pitchFamily="18" charset="0"/>
                <a:cs typeface="Times New Roman" pitchFamily="18" charset="0"/>
              </a:rPr>
              <a:t>Frequency</a:t>
            </a:r>
            <a:r>
              <a:rPr lang="pt-PT" sz="2000" i="1" dirty="0" smtClean="0">
                <a:solidFill>
                  <a:srgbClr val="000099"/>
                </a:solidFill>
                <a:latin typeface="Times New Roman" pitchFamily="18" charset="0"/>
                <a:cs typeface="Times New Roman" pitchFamily="18" charset="0"/>
              </a:rPr>
              <a:t> </a:t>
            </a:r>
            <a:r>
              <a:rPr lang="pt-PT" sz="2000" i="1" dirty="0" err="1" smtClean="0">
                <a:solidFill>
                  <a:srgbClr val="000099"/>
                </a:solidFill>
                <a:latin typeface="Times New Roman" pitchFamily="18" charset="0"/>
                <a:cs typeface="Times New Roman" pitchFamily="18" charset="0"/>
              </a:rPr>
              <a:t>Interference</a:t>
            </a:r>
            <a:r>
              <a:rPr lang="pt-PT" sz="2000" dirty="0" smtClean="0">
                <a:solidFill>
                  <a:srgbClr val="000099"/>
                </a:solidFill>
                <a:latin typeface="Times New Roman" pitchFamily="18" charset="0"/>
                <a:cs typeface="Times New Roman" pitchFamily="18" charset="0"/>
              </a:rPr>
              <a:t>). Os pontos onde este efeito é maior  aparecem quase sempre sobre terra firme  e, frequentemente, na proximidade de grandes cidades e estradas importantes. Estas interferências contaminam fortemente os dados empregados para obter certos tipos de produtos de satélites de microondas (como os da humidade do solo).</a:t>
            </a:r>
            <a:endParaRPr lang="pt-PT" sz="2000" dirty="0"/>
          </a:p>
        </p:txBody>
      </p:sp>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diamond(in)">
                                      <p:cBhvr>
                                        <p:cTn id="12"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arcador de Posição de Conteúdo 15"/>
          <p:cNvSpPr>
            <a:spLocks noGrp="1"/>
          </p:cNvSpPr>
          <p:nvPr>
            <p:ph sz="half" idx="1"/>
          </p:nvPr>
        </p:nvSpPr>
        <p:spPr/>
        <p:txBody>
          <a:bodyPr/>
          <a:lstStyle/>
          <a:p>
            <a:pPr fontAlgn="t">
              <a:buNone/>
            </a:pPr>
            <a:endParaRPr lang="pt-PT" b="1" dirty="0" smtClean="0"/>
          </a:p>
          <a:p>
            <a:pPr fontAlgn="t"/>
            <a:endParaRPr lang="pt-PT" dirty="0" smtClean="0"/>
          </a:p>
          <a:p>
            <a:pPr fontAlgn="t"/>
            <a:endParaRPr lang="pt-PT" dirty="0" smtClean="0"/>
          </a:p>
          <a:p>
            <a:pPr fontAlgn="t"/>
            <a:endParaRPr lang="pt-PT" dirty="0" smtClean="0"/>
          </a:p>
          <a:p>
            <a:pPr fontAlgn="t"/>
            <a:endParaRPr lang="pt-PT" dirty="0" smtClean="0"/>
          </a:p>
          <a:p>
            <a:pPr fontAlgn="t"/>
            <a:endParaRPr lang="pt-PT" dirty="0" smtClean="0"/>
          </a:p>
          <a:p>
            <a:pPr fontAlgn="t"/>
            <a:endParaRPr lang="pt-PT" dirty="0" smtClean="0"/>
          </a:p>
          <a:p>
            <a:endParaRPr lang="pt-PT" dirty="0"/>
          </a:p>
        </p:txBody>
      </p:sp>
      <p:sp>
        <p:nvSpPr>
          <p:cNvPr id="20" name="Título 1"/>
          <p:cNvSpPr txBox="1">
            <a:spLocks/>
          </p:cNvSpPr>
          <p:nvPr/>
        </p:nvSpPr>
        <p:spPr>
          <a:xfrm>
            <a:off x="1403648" y="260648"/>
            <a:ext cx="7498080" cy="6264696"/>
          </a:xfrm>
          <a:prstGeom prst="rect">
            <a:avLst/>
          </a:prstGeom>
          <a:solidFill>
            <a:schemeClr val="accent2">
              <a:lumMod val="20000"/>
              <a:lumOff val="80000"/>
            </a:schemeClr>
          </a:solidFill>
        </p:spPr>
        <p:txBody>
          <a:bodyPr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pt-PT" sz="4300" b="0" i="0" u="none" strike="noStrike" kern="1200" cap="none" spc="0" normalizeH="0" baseline="0" noProof="0" dirty="0">
              <a:ln>
                <a:noFill/>
              </a:ln>
              <a:solidFill>
                <a:srgbClr val="663300"/>
              </a:solidFill>
              <a:effectLst>
                <a:outerShdw blurRad="50000" dist="30000" dir="5400000" algn="tl" rotWithShape="0">
                  <a:srgbClr val="000000">
                    <a:alpha val="30000"/>
                  </a:srgbClr>
                </a:outerShdw>
              </a:effectLst>
              <a:uLnTx/>
              <a:uFillTx/>
              <a:latin typeface="Times New Roman" pitchFamily="18" charset="0"/>
              <a:ea typeface="+mj-ea"/>
              <a:cs typeface="Times New Roman" pitchFamily="18" charset="0"/>
            </a:endParaRPr>
          </a:p>
        </p:txBody>
      </p:sp>
      <p:sp>
        <p:nvSpPr>
          <p:cNvPr id="8" name="CaixaDeTexto 7"/>
          <p:cNvSpPr txBox="1"/>
          <p:nvPr/>
        </p:nvSpPr>
        <p:spPr>
          <a:xfrm>
            <a:off x="1547664" y="3789040"/>
            <a:ext cx="3024336" cy="1077218"/>
          </a:xfrm>
          <a:prstGeom prst="rect">
            <a:avLst/>
          </a:prstGeom>
          <a:noFill/>
        </p:spPr>
        <p:txBody>
          <a:bodyPr wrap="square" rtlCol="0">
            <a:spAutoFit/>
          </a:bodyPr>
          <a:lstStyle/>
          <a:p>
            <a:pPr algn="ctr"/>
            <a:r>
              <a:rPr lang="pt-PT" sz="1600" b="1" dirty="0" err="1" smtClean="0">
                <a:solidFill>
                  <a:srgbClr val="FF0000"/>
                </a:solidFill>
                <a:latin typeface="Times New Roman" pitchFamily="18" charset="0"/>
                <a:cs typeface="Times New Roman" pitchFamily="18" charset="0"/>
              </a:rPr>
              <a:t>Fig.</a:t>
            </a:r>
            <a:r>
              <a:rPr lang="pt-PT" sz="1600" b="1" dirty="0" smtClean="0">
                <a:solidFill>
                  <a:srgbClr val="FF0000"/>
                </a:solidFill>
                <a:latin typeface="Times New Roman" pitchFamily="18" charset="0"/>
                <a:cs typeface="Times New Roman" pitchFamily="18" charset="0"/>
              </a:rPr>
              <a:t> 17 – </a:t>
            </a:r>
            <a:r>
              <a:rPr lang="pt-PT" sz="1600" b="1" dirty="0" smtClean="0">
                <a:solidFill>
                  <a:srgbClr val="FF0000"/>
                </a:solidFill>
                <a:latin typeface="Times New Roman" pitchFamily="18" charset="0"/>
                <a:cs typeface="Times New Roman" pitchFamily="18" charset="0"/>
              </a:rPr>
              <a:t>Características </a:t>
            </a:r>
            <a:r>
              <a:rPr lang="pt-PT" sz="1600" b="1" dirty="0" smtClean="0">
                <a:solidFill>
                  <a:srgbClr val="FF0000"/>
                </a:solidFill>
                <a:latin typeface="Times New Roman" pitchFamily="18" charset="0"/>
                <a:cs typeface="Times New Roman" pitchFamily="18" charset="0"/>
              </a:rPr>
              <a:t>da humidade do solo entre 1 de Julho de 2002 e 4 de Julho de 2002</a:t>
            </a:r>
            <a:endParaRPr lang="pt-PT" sz="1600" b="1" dirty="0">
              <a:solidFill>
                <a:srgbClr val="FF0000"/>
              </a:solidFill>
              <a:latin typeface="Times New Roman" pitchFamily="18" charset="0"/>
              <a:cs typeface="Times New Roman" pitchFamily="18" charset="0"/>
            </a:endParaRPr>
          </a:p>
        </p:txBody>
      </p:sp>
      <p:sp>
        <p:nvSpPr>
          <p:cNvPr id="9" name="CaixaDeTexto 8"/>
          <p:cNvSpPr txBox="1"/>
          <p:nvPr/>
        </p:nvSpPr>
        <p:spPr>
          <a:xfrm>
            <a:off x="1619672" y="5103674"/>
            <a:ext cx="3240360" cy="1754326"/>
          </a:xfrm>
          <a:prstGeom prst="rect">
            <a:avLst/>
          </a:prstGeom>
          <a:noFill/>
        </p:spPr>
        <p:txBody>
          <a:bodyPr wrap="square" rtlCol="0">
            <a:spAutoFit/>
          </a:bodyPr>
          <a:lstStyle/>
          <a:p>
            <a:r>
              <a:rPr lang="pt-PT" dirty="0" smtClean="0">
                <a:solidFill>
                  <a:srgbClr val="000099"/>
                </a:solidFill>
                <a:latin typeface="Times New Roman" pitchFamily="18" charset="0"/>
                <a:cs typeface="Times New Roman" pitchFamily="18" charset="0"/>
              </a:rPr>
              <a:t>Na fig. 17,  consegue-se ver como uma fonte de RFI aumenta artificialmente a temperatura de brilho detectada pelo satélite</a:t>
            </a:r>
            <a:endParaRPr lang="pt-PT" dirty="0" smtClean="0">
              <a:solidFill>
                <a:srgbClr val="000099"/>
              </a:solidFill>
              <a:latin typeface="Times New Roman" pitchFamily="18" charset="0"/>
              <a:cs typeface="Times New Roman" pitchFamily="18" charset="0"/>
            </a:endParaRPr>
          </a:p>
          <a:p>
            <a:endParaRPr lang="pt-PT" dirty="0" smtClean="0">
              <a:solidFill>
                <a:srgbClr val="000099"/>
              </a:solidFill>
              <a:latin typeface="Times New Roman" pitchFamily="18" charset="0"/>
              <a:cs typeface="Times New Roman" pitchFamily="18" charset="0"/>
            </a:endParaRPr>
          </a:p>
          <a:p>
            <a:endParaRPr lang="pt-PT" dirty="0"/>
          </a:p>
        </p:txBody>
      </p:sp>
      <p:pic>
        <p:nvPicPr>
          <p:cNvPr id="2050" name="Picture 2"/>
          <p:cNvPicPr>
            <a:picLocks noChangeAspect="1" noChangeArrowheads="1"/>
          </p:cNvPicPr>
          <p:nvPr/>
        </p:nvPicPr>
        <p:blipFill>
          <a:blip r:embed="rId2" cstate="print"/>
          <a:srcRect l="35137" t="25515" r="33560" b="20621"/>
          <a:stretch>
            <a:fillRect/>
          </a:stretch>
        </p:blipFill>
        <p:spPr bwMode="auto">
          <a:xfrm>
            <a:off x="1619672" y="476672"/>
            <a:ext cx="2879057" cy="3096344"/>
          </a:xfrm>
          <a:prstGeom prst="rect">
            <a:avLst/>
          </a:prstGeom>
          <a:noFill/>
          <a:ln w="9525">
            <a:noFill/>
            <a:miter lim="800000"/>
            <a:headEnd/>
            <a:tailEnd/>
          </a:ln>
        </p:spPr>
      </p:pic>
      <p:pic>
        <p:nvPicPr>
          <p:cNvPr id="2053" name="Picture 5"/>
          <p:cNvPicPr>
            <a:picLocks noChangeAspect="1" noChangeArrowheads="1"/>
          </p:cNvPicPr>
          <p:nvPr/>
        </p:nvPicPr>
        <p:blipFill>
          <a:blip r:embed="rId3" cstate="print"/>
          <a:srcRect l="32281" t="26460" r="30510" b="16841"/>
          <a:stretch>
            <a:fillRect/>
          </a:stretch>
        </p:blipFill>
        <p:spPr bwMode="auto">
          <a:xfrm>
            <a:off x="5220072" y="548680"/>
            <a:ext cx="3175553" cy="3024336"/>
          </a:xfrm>
          <a:prstGeom prst="rect">
            <a:avLst/>
          </a:prstGeom>
          <a:noFill/>
          <a:ln w="9525">
            <a:noFill/>
            <a:miter lim="800000"/>
            <a:headEnd/>
            <a:tailEnd/>
          </a:ln>
        </p:spPr>
      </p:pic>
      <p:sp>
        <p:nvSpPr>
          <p:cNvPr id="11" name="CaixaDeTexto 10"/>
          <p:cNvSpPr txBox="1"/>
          <p:nvPr/>
        </p:nvSpPr>
        <p:spPr>
          <a:xfrm>
            <a:off x="5220072" y="3861048"/>
            <a:ext cx="3240360" cy="1077218"/>
          </a:xfrm>
          <a:prstGeom prst="rect">
            <a:avLst/>
          </a:prstGeom>
          <a:noFill/>
        </p:spPr>
        <p:txBody>
          <a:bodyPr wrap="square" rtlCol="0">
            <a:spAutoFit/>
          </a:bodyPr>
          <a:lstStyle/>
          <a:p>
            <a:pPr algn="ctr"/>
            <a:r>
              <a:rPr lang="pt-PT" sz="1600" b="1" dirty="0" err="1" smtClean="0">
                <a:solidFill>
                  <a:srgbClr val="FF0000"/>
                </a:solidFill>
                <a:latin typeface="Times New Roman" pitchFamily="18" charset="0"/>
                <a:cs typeface="Times New Roman" pitchFamily="18" charset="0"/>
              </a:rPr>
              <a:t>Fig.</a:t>
            </a:r>
            <a:r>
              <a:rPr lang="pt-PT" sz="1600" b="1" dirty="0" smtClean="0">
                <a:solidFill>
                  <a:srgbClr val="FF0000"/>
                </a:solidFill>
                <a:latin typeface="Times New Roman" pitchFamily="18" charset="0"/>
                <a:cs typeface="Times New Roman" pitchFamily="18" charset="0"/>
              </a:rPr>
              <a:t> 18 – Imagem obtida com o canal de polarização vertical de 6 GHz de AMSR-E,  EUA, 6 de Janeiro de 2005 </a:t>
            </a:r>
            <a:endParaRPr lang="pt-PT" sz="1600" b="1" dirty="0">
              <a:solidFill>
                <a:srgbClr val="FF0000"/>
              </a:solidFill>
              <a:latin typeface="Times New Roman" pitchFamily="18" charset="0"/>
              <a:cs typeface="Times New Roman" pitchFamily="18" charset="0"/>
            </a:endParaRPr>
          </a:p>
        </p:txBody>
      </p:sp>
      <p:sp>
        <p:nvSpPr>
          <p:cNvPr id="12" name="CaixaDeTexto 11"/>
          <p:cNvSpPr txBox="1"/>
          <p:nvPr/>
        </p:nvSpPr>
        <p:spPr>
          <a:xfrm>
            <a:off x="5652120" y="5013176"/>
            <a:ext cx="3024336" cy="1569660"/>
          </a:xfrm>
          <a:prstGeom prst="rect">
            <a:avLst/>
          </a:prstGeom>
          <a:noFill/>
        </p:spPr>
        <p:txBody>
          <a:bodyPr wrap="square" rtlCol="0">
            <a:spAutoFit/>
          </a:bodyPr>
          <a:lstStyle/>
          <a:p>
            <a:r>
              <a:rPr lang="pt-PT" sz="1600" dirty="0" smtClean="0">
                <a:solidFill>
                  <a:srgbClr val="000099"/>
                </a:solidFill>
                <a:latin typeface="Times New Roman" pitchFamily="18" charset="0"/>
                <a:cs typeface="Times New Roman" pitchFamily="18" charset="0"/>
              </a:rPr>
              <a:t>Na fig. 18, vê-se que as zonas “quentes”  de comunicações se relacionam com as principais áreas metropolitanas e os corredores de transporte ao longo da costa oriental dos EUA</a:t>
            </a:r>
            <a:endParaRPr lang="pt-PT" sz="1600" dirty="0">
              <a:solidFill>
                <a:srgbClr val="000099"/>
              </a:solidFill>
              <a:latin typeface="Times New Roman" pitchFamily="18" charset="0"/>
              <a:cs typeface="Times New Roman" pitchFamily="18" charset="0"/>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diamond(in)">
                                      <p:cBhvr>
                                        <p:cTn id="7"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solidFill>
            <a:schemeClr val="accent2">
              <a:lumMod val="20000"/>
              <a:lumOff val="80000"/>
            </a:schemeClr>
          </a:solidFill>
        </p:spPr>
        <p:txBody>
          <a:bodyPr>
            <a:normAutofit fontScale="90000"/>
          </a:bodyPr>
          <a:lstStyle/>
          <a:p>
            <a:pPr algn="ctr"/>
            <a:r>
              <a:rPr lang="pt-PT" sz="4000" dirty="0" smtClean="0">
                <a:solidFill>
                  <a:srgbClr val="663300"/>
                </a:solidFill>
                <a:latin typeface="Times New Roman" pitchFamily="18" charset="0"/>
                <a:cs typeface="Times New Roman" pitchFamily="18" charset="0"/>
              </a:rPr>
              <a:t>Profundidade de Penetração no Solo em função da frequência</a:t>
            </a:r>
            <a:endParaRPr lang="pt-PT" sz="4000" dirty="0">
              <a:solidFill>
                <a:srgbClr val="663300"/>
              </a:solidFill>
              <a:latin typeface="Times New Roman" pitchFamily="18" charset="0"/>
              <a:cs typeface="Times New Roman" pitchFamily="18" charset="0"/>
            </a:endParaRPr>
          </a:p>
        </p:txBody>
      </p:sp>
      <p:sp>
        <p:nvSpPr>
          <p:cNvPr id="16" name="Marcador de Posição de Conteúdo 15"/>
          <p:cNvSpPr>
            <a:spLocks noGrp="1"/>
          </p:cNvSpPr>
          <p:nvPr>
            <p:ph sz="half" idx="1"/>
          </p:nvPr>
        </p:nvSpPr>
        <p:spPr/>
        <p:txBody>
          <a:bodyPr/>
          <a:lstStyle/>
          <a:p>
            <a:pPr fontAlgn="t">
              <a:buNone/>
            </a:pPr>
            <a:endParaRPr lang="pt-PT" b="1" dirty="0" smtClean="0"/>
          </a:p>
          <a:p>
            <a:pPr fontAlgn="t"/>
            <a:endParaRPr lang="pt-PT" dirty="0" smtClean="0"/>
          </a:p>
          <a:p>
            <a:pPr fontAlgn="t"/>
            <a:endParaRPr lang="pt-PT" dirty="0" smtClean="0"/>
          </a:p>
          <a:p>
            <a:pPr fontAlgn="t"/>
            <a:endParaRPr lang="pt-PT" dirty="0" smtClean="0"/>
          </a:p>
          <a:p>
            <a:pPr fontAlgn="t"/>
            <a:endParaRPr lang="pt-PT" dirty="0" smtClean="0"/>
          </a:p>
          <a:p>
            <a:pPr fontAlgn="t"/>
            <a:endParaRPr lang="pt-PT" dirty="0" smtClean="0"/>
          </a:p>
          <a:p>
            <a:pPr fontAlgn="t"/>
            <a:endParaRPr lang="pt-PT" dirty="0" smtClean="0"/>
          </a:p>
          <a:p>
            <a:endParaRPr lang="pt-PT" dirty="0"/>
          </a:p>
        </p:txBody>
      </p:sp>
      <p:sp>
        <p:nvSpPr>
          <p:cNvPr id="20" name="Título 1"/>
          <p:cNvSpPr txBox="1">
            <a:spLocks/>
          </p:cNvSpPr>
          <p:nvPr/>
        </p:nvSpPr>
        <p:spPr>
          <a:xfrm>
            <a:off x="1403648" y="1628800"/>
            <a:ext cx="7498080" cy="4896544"/>
          </a:xfrm>
          <a:prstGeom prst="rect">
            <a:avLst/>
          </a:prstGeom>
          <a:solidFill>
            <a:schemeClr val="accent2">
              <a:lumMod val="20000"/>
              <a:lumOff val="80000"/>
            </a:schemeClr>
          </a:solidFill>
        </p:spPr>
        <p:txBody>
          <a:bodyPr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pt-PT" sz="4300" b="0" i="0" u="none" strike="noStrike" kern="1200" cap="none" spc="0" normalizeH="0" baseline="0" noProof="0" dirty="0">
              <a:ln>
                <a:noFill/>
              </a:ln>
              <a:solidFill>
                <a:srgbClr val="663300"/>
              </a:solidFill>
              <a:effectLst>
                <a:outerShdw blurRad="50000" dist="30000" dir="5400000" algn="tl" rotWithShape="0">
                  <a:srgbClr val="000000">
                    <a:alpha val="30000"/>
                  </a:srgbClr>
                </a:outerShdw>
              </a:effectLst>
              <a:uLnTx/>
              <a:uFillTx/>
              <a:latin typeface="Times New Roman" pitchFamily="18" charset="0"/>
              <a:ea typeface="+mj-ea"/>
              <a:cs typeface="Times New Roman" pitchFamily="18" charset="0"/>
            </a:endParaRPr>
          </a:p>
        </p:txBody>
      </p:sp>
      <p:sp>
        <p:nvSpPr>
          <p:cNvPr id="9" name="CaixaDeTexto 8"/>
          <p:cNvSpPr txBox="1"/>
          <p:nvPr/>
        </p:nvSpPr>
        <p:spPr>
          <a:xfrm>
            <a:off x="1619672" y="1772816"/>
            <a:ext cx="7200800" cy="1015663"/>
          </a:xfrm>
          <a:prstGeom prst="rect">
            <a:avLst/>
          </a:prstGeom>
          <a:noFill/>
        </p:spPr>
        <p:txBody>
          <a:bodyPr wrap="square" rtlCol="0">
            <a:spAutoFit/>
          </a:bodyPr>
          <a:lstStyle/>
          <a:p>
            <a:r>
              <a:rPr lang="pt-PT" sz="2000" dirty="0" smtClean="0">
                <a:solidFill>
                  <a:srgbClr val="000099"/>
                </a:solidFill>
                <a:latin typeface="Times New Roman" pitchFamily="18" charset="0"/>
                <a:cs typeface="Times New Roman" pitchFamily="18" charset="0"/>
              </a:rPr>
              <a:t>   A profundidade de penetração no solo define-se como a camada superior do solo na qual se origina 63 % da radiação terrestre emitida a uma dada frequência.</a:t>
            </a:r>
            <a:endParaRPr lang="pt-PT" sz="2000" dirty="0"/>
          </a:p>
        </p:txBody>
      </p:sp>
      <p:pic>
        <p:nvPicPr>
          <p:cNvPr id="3076" name="Picture 4"/>
          <p:cNvPicPr>
            <a:picLocks noChangeAspect="1" noChangeArrowheads="1"/>
          </p:cNvPicPr>
          <p:nvPr/>
        </p:nvPicPr>
        <p:blipFill>
          <a:blip r:embed="rId2" cstate="print"/>
          <a:srcRect l="24013" t="32130" r="22832" b="11531"/>
          <a:stretch>
            <a:fillRect/>
          </a:stretch>
        </p:blipFill>
        <p:spPr bwMode="auto">
          <a:xfrm>
            <a:off x="4716016" y="2852936"/>
            <a:ext cx="4032448" cy="2358921"/>
          </a:xfrm>
          <a:prstGeom prst="rect">
            <a:avLst/>
          </a:prstGeom>
          <a:noFill/>
          <a:ln w="9525">
            <a:noFill/>
            <a:miter lim="800000"/>
            <a:headEnd/>
            <a:tailEnd/>
          </a:ln>
        </p:spPr>
      </p:pic>
      <p:sp>
        <p:nvSpPr>
          <p:cNvPr id="10" name="CaixaDeTexto 9"/>
          <p:cNvSpPr txBox="1"/>
          <p:nvPr/>
        </p:nvSpPr>
        <p:spPr>
          <a:xfrm>
            <a:off x="5364088" y="5445224"/>
            <a:ext cx="2880320" cy="646331"/>
          </a:xfrm>
          <a:prstGeom prst="rect">
            <a:avLst/>
          </a:prstGeom>
          <a:noFill/>
        </p:spPr>
        <p:txBody>
          <a:bodyPr wrap="square" rtlCol="0">
            <a:spAutoFit/>
          </a:bodyPr>
          <a:lstStyle/>
          <a:p>
            <a:pPr algn="ctr"/>
            <a:r>
              <a:rPr lang="pt-PT" b="1" dirty="0" err="1" smtClean="0">
                <a:solidFill>
                  <a:srgbClr val="FF0000"/>
                </a:solidFill>
                <a:latin typeface="Times New Roman" pitchFamily="18" charset="0"/>
                <a:cs typeface="Times New Roman" pitchFamily="18" charset="0"/>
              </a:rPr>
              <a:t>Fig.</a:t>
            </a:r>
            <a:r>
              <a:rPr lang="pt-PT" b="1" dirty="0" smtClean="0">
                <a:solidFill>
                  <a:srgbClr val="FF0000"/>
                </a:solidFill>
                <a:latin typeface="Times New Roman" pitchFamily="18" charset="0"/>
                <a:cs typeface="Times New Roman" pitchFamily="18" charset="0"/>
              </a:rPr>
              <a:t> 19 – Profundidade de penetração no solo</a:t>
            </a:r>
            <a:endParaRPr lang="pt-PT" b="1" dirty="0">
              <a:solidFill>
                <a:srgbClr val="FF0000"/>
              </a:solidFill>
              <a:latin typeface="Times New Roman" pitchFamily="18" charset="0"/>
              <a:cs typeface="Times New Roman" pitchFamily="18" charset="0"/>
            </a:endParaRPr>
          </a:p>
        </p:txBody>
      </p:sp>
      <p:sp>
        <p:nvSpPr>
          <p:cNvPr id="11" name="CaixaDeTexto 10"/>
          <p:cNvSpPr txBox="1"/>
          <p:nvPr/>
        </p:nvSpPr>
        <p:spPr>
          <a:xfrm>
            <a:off x="1763688" y="2924944"/>
            <a:ext cx="2664296" cy="3554819"/>
          </a:xfrm>
          <a:prstGeom prst="rect">
            <a:avLst/>
          </a:prstGeom>
          <a:noFill/>
        </p:spPr>
        <p:txBody>
          <a:bodyPr wrap="square" rtlCol="0">
            <a:spAutoFit/>
          </a:bodyPr>
          <a:lstStyle/>
          <a:p>
            <a:r>
              <a:rPr lang="pt-PT" sz="1500" dirty="0" smtClean="0">
                <a:solidFill>
                  <a:srgbClr val="000099"/>
                </a:solidFill>
                <a:latin typeface="Times New Roman" pitchFamily="18" charset="0"/>
                <a:cs typeface="Times New Roman" pitchFamily="18" charset="0"/>
              </a:rPr>
              <a:t>. A profundidade de penetração é maior para as frequências de microondas mais baixas (1 a 10 GHz, por exemplo), porque o solo absorve e dispersa os comprimentos de onda maiores em menor medida;</a:t>
            </a:r>
          </a:p>
          <a:p>
            <a:r>
              <a:rPr lang="pt-PT" sz="1500" dirty="0" smtClean="0">
                <a:solidFill>
                  <a:srgbClr val="000099"/>
                </a:solidFill>
                <a:latin typeface="Times New Roman" pitchFamily="18" charset="0"/>
                <a:cs typeface="Times New Roman" pitchFamily="18" charset="0"/>
              </a:rPr>
              <a:t>. A penetração é consideravelmente menor para frequências mais altas (85 a 89 GHz, por exemplo) e estes canais só comunicam informação sobre a camada superior do solo numa espessura de milímetros.</a:t>
            </a:r>
            <a:endParaRPr lang="pt-PT" sz="1500" dirty="0">
              <a:solidFill>
                <a:srgbClr val="000099"/>
              </a:solidFill>
              <a:latin typeface="Times New Roman" pitchFamily="18" charset="0"/>
              <a:cs typeface="Times New Roman" pitchFamily="18" charset="0"/>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diamond(in)">
                                      <p:cBhvr>
                                        <p:cTn id="12"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0"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arcador de Posição de Conteúdo 15"/>
          <p:cNvSpPr>
            <a:spLocks noGrp="1"/>
          </p:cNvSpPr>
          <p:nvPr>
            <p:ph sz="half" idx="1"/>
          </p:nvPr>
        </p:nvSpPr>
        <p:spPr/>
        <p:txBody>
          <a:bodyPr/>
          <a:lstStyle/>
          <a:p>
            <a:pPr fontAlgn="t">
              <a:buNone/>
            </a:pPr>
            <a:endParaRPr lang="pt-PT" b="1" dirty="0" smtClean="0"/>
          </a:p>
          <a:p>
            <a:pPr fontAlgn="t"/>
            <a:endParaRPr lang="pt-PT" dirty="0" smtClean="0"/>
          </a:p>
          <a:p>
            <a:pPr fontAlgn="t"/>
            <a:endParaRPr lang="pt-PT" dirty="0" smtClean="0"/>
          </a:p>
          <a:p>
            <a:pPr fontAlgn="t"/>
            <a:endParaRPr lang="pt-PT" dirty="0" smtClean="0"/>
          </a:p>
          <a:p>
            <a:pPr fontAlgn="t"/>
            <a:endParaRPr lang="pt-PT" dirty="0" smtClean="0"/>
          </a:p>
          <a:p>
            <a:pPr fontAlgn="t"/>
            <a:endParaRPr lang="pt-PT" dirty="0" smtClean="0"/>
          </a:p>
          <a:p>
            <a:pPr fontAlgn="t"/>
            <a:endParaRPr lang="pt-PT" dirty="0" smtClean="0"/>
          </a:p>
          <a:p>
            <a:endParaRPr lang="pt-PT" dirty="0"/>
          </a:p>
        </p:txBody>
      </p:sp>
      <p:sp>
        <p:nvSpPr>
          <p:cNvPr id="20" name="Título 1"/>
          <p:cNvSpPr txBox="1">
            <a:spLocks/>
          </p:cNvSpPr>
          <p:nvPr/>
        </p:nvSpPr>
        <p:spPr>
          <a:xfrm>
            <a:off x="1403648" y="260648"/>
            <a:ext cx="7498080" cy="6264696"/>
          </a:xfrm>
          <a:prstGeom prst="rect">
            <a:avLst/>
          </a:prstGeom>
          <a:solidFill>
            <a:schemeClr val="accent2">
              <a:lumMod val="20000"/>
              <a:lumOff val="80000"/>
            </a:schemeClr>
          </a:solidFill>
        </p:spPr>
        <p:txBody>
          <a:bodyPr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pt-PT" sz="4300" b="0" i="0" u="none" strike="noStrike" kern="1200" cap="none" spc="0" normalizeH="0" baseline="0" noProof="0" dirty="0">
              <a:ln>
                <a:noFill/>
              </a:ln>
              <a:solidFill>
                <a:srgbClr val="663300"/>
              </a:solidFill>
              <a:effectLst>
                <a:outerShdw blurRad="50000" dist="30000" dir="5400000" algn="tl" rotWithShape="0">
                  <a:srgbClr val="000000">
                    <a:alpha val="30000"/>
                  </a:srgbClr>
                </a:outerShdw>
              </a:effectLst>
              <a:uLnTx/>
              <a:uFillTx/>
              <a:latin typeface="Times New Roman" pitchFamily="18" charset="0"/>
              <a:ea typeface="+mj-ea"/>
              <a:cs typeface="Times New Roman" pitchFamily="18" charset="0"/>
            </a:endParaRPr>
          </a:p>
        </p:txBody>
      </p:sp>
      <p:sp>
        <p:nvSpPr>
          <p:cNvPr id="8" name="CaixaDeTexto 7"/>
          <p:cNvSpPr txBox="1"/>
          <p:nvPr/>
        </p:nvSpPr>
        <p:spPr>
          <a:xfrm>
            <a:off x="5436096" y="4005064"/>
            <a:ext cx="3024336" cy="830997"/>
          </a:xfrm>
          <a:prstGeom prst="rect">
            <a:avLst/>
          </a:prstGeom>
          <a:noFill/>
        </p:spPr>
        <p:txBody>
          <a:bodyPr wrap="square" rtlCol="0">
            <a:spAutoFit/>
          </a:bodyPr>
          <a:lstStyle/>
          <a:p>
            <a:pPr algn="ctr"/>
            <a:r>
              <a:rPr lang="pt-PT" sz="1600" b="1" dirty="0" smtClean="0">
                <a:solidFill>
                  <a:srgbClr val="FF0000"/>
                </a:solidFill>
                <a:latin typeface="Times New Roman" pitchFamily="18" charset="0"/>
                <a:cs typeface="Times New Roman" pitchFamily="18" charset="0"/>
              </a:rPr>
              <a:t>Tabela 2 – Profundidade de penetração no solo seco em função da frequência </a:t>
            </a:r>
            <a:endParaRPr lang="pt-PT" sz="1600" b="1" dirty="0">
              <a:solidFill>
                <a:srgbClr val="FF0000"/>
              </a:solidFill>
              <a:latin typeface="Times New Roman" pitchFamily="18" charset="0"/>
              <a:cs typeface="Times New Roman" pitchFamily="18" charset="0"/>
            </a:endParaRPr>
          </a:p>
        </p:txBody>
      </p:sp>
      <p:sp>
        <p:nvSpPr>
          <p:cNvPr id="9" name="CaixaDeTexto 8"/>
          <p:cNvSpPr txBox="1"/>
          <p:nvPr/>
        </p:nvSpPr>
        <p:spPr>
          <a:xfrm>
            <a:off x="1547664" y="476672"/>
            <a:ext cx="3240360" cy="5016758"/>
          </a:xfrm>
          <a:prstGeom prst="rect">
            <a:avLst/>
          </a:prstGeom>
          <a:noFill/>
        </p:spPr>
        <p:txBody>
          <a:bodyPr wrap="square" rtlCol="0">
            <a:spAutoFit/>
          </a:bodyPr>
          <a:lstStyle/>
          <a:p>
            <a:r>
              <a:rPr lang="pt-PT" sz="2000" dirty="0" smtClean="0">
                <a:solidFill>
                  <a:srgbClr val="000099"/>
                </a:solidFill>
                <a:latin typeface="Times New Roman" pitchFamily="18" charset="0"/>
                <a:cs typeface="Times New Roman" pitchFamily="18" charset="0"/>
              </a:rPr>
              <a:t>.Uma regra geral que se aplica na observação de solos relativamente secos com sistemas de microondas passivos é que a profundidade de penetração equivale aproximadamente ao comprimento de onda da radiação;</a:t>
            </a:r>
          </a:p>
          <a:p>
            <a:endParaRPr lang="pt-PT" sz="2000" dirty="0" smtClean="0">
              <a:solidFill>
                <a:srgbClr val="000099"/>
              </a:solidFill>
              <a:latin typeface="Times New Roman" pitchFamily="18" charset="0"/>
              <a:cs typeface="Times New Roman" pitchFamily="18" charset="0"/>
            </a:endParaRPr>
          </a:p>
          <a:p>
            <a:r>
              <a:rPr lang="pt-PT" sz="2000" dirty="0" smtClean="0">
                <a:solidFill>
                  <a:srgbClr val="000099"/>
                </a:solidFill>
                <a:latin typeface="Times New Roman" pitchFamily="18" charset="0"/>
                <a:cs typeface="Times New Roman" pitchFamily="18" charset="0"/>
              </a:rPr>
              <a:t>. A tabela 2 mostra as profundidades de penetração aproximadas  para as frequências de uso comu</a:t>
            </a:r>
            <a:r>
              <a:rPr lang="pt-PT" sz="2000" dirty="0" smtClean="0">
                <a:solidFill>
                  <a:srgbClr val="000099"/>
                </a:solidFill>
                <a:latin typeface="Times New Roman" pitchFamily="18" charset="0"/>
                <a:cs typeface="Times New Roman" pitchFamily="18" charset="0"/>
              </a:rPr>
              <a:t>m em vários sensores de microondas actuais.</a:t>
            </a:r>
            <a:endParaRPr lang="pt-PT" sz="2000" dirty="0"/>
          </a:p>
        </p:txBody>
      </p:sp>
      <p:pic>
        <p:nvPicPr>
          <p:cNvPr id="4100" name="Picture 4"/>
          <p:cNvPicPr>
            <a:picLocks noChangeAspect="1" noChangeArrowheads="1"/>
          </p:cNvPicPr>
          <p:nvPr/>
        </p:nvPicPr>
        <p:blipFill>
          <a:blip r:embed="rId2" cstate="print"/>
          <a:srcRect l="28147" t="44414" r="24013" b="16841"/>
          <a:stretch>
            <a:fillRect/>
          </a:stretch>
        </p:blipFill>
        <p:spPr bwMode="auto">
          <a:xfrm>
            <a:off x="4932040" y="620688"/>
            <a:ext cx="3888432" cy="3024336"/>
          </a:xfrm>
          <a:prstGeom prst="rect">
            <a:avLst/>
          </a:prstGeom>
          <a:noFill/>
          <a:ln w="9525">
            <a:noFill/>
            <a:miter lim="800000"/>
            <a:headEnd/>
            <a:tailEnd/>
          </a:ln>
        </p:spPr>
      </p:pic>
    </p:spTree>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diamond(in)">
                                      <p:cBhvr>
                                        <p:cTn id="7"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solidFill>
            <a:schemeClr val="accent2">
              <a:lumMod val="20000"/>
              <a:lumOff val="80000"/>
            </a:schemeClr>
          </a:solidFill>
        </p:spPr>
        <p:txBody>
          <a:bodyPr>
            <a:normAutofit fontScale="90000"/>
          </a:bodyPr>
          <a:lstStyle/>
          <a:p>
            <a:pPr algn="ctr"/>
            <a:r>
              <a:rPr lang="pt-PT" sz="4000" dirty="0" smtClean="0">
                <a:solidFill>
                  <a:srgbClr val="663300"/>
                </a:solidFill>
                <a:latin typeface="Times New Roman" pitchFamily="18" charset="0"/>
                <a:cs typeface="Times New Roman" pitchFamily="18" charset="0"/>
              </a:rPr>
              <a:t>Profundidade de Penetração no Solo em função do conteúdo de humidade</a:t>
            </a:r>
            <a:endParaRPr lang="pt-PT" sz="4000" dirty="0">
              <a:solidFill>
                <a:srgbClr val="663300"/>
              </a:solidFill>
              <a:latin typeface="Times New Roman" pitchFamily="18" charset="0"/>
              <a:cs typeface="Times New Roman" pitchFamily="18" charset="0"/>
            </a:endParaRPr>
          </a:p>
        </p:txBody>
      </p:sp>
      <p:sp>
        <p:nvSpPr>
          <p:cNvPr id="16" name="Marcador de Posição de Conteúdo 15"/>
          <p:cNvSpPr>
            <a:spLocks noGrp="1"/>
          </p:cNvSpPr>
          <p:nvPr>
            <p:ph sz="half" idx="1"/>
          </p:nvPr>
        </p:nvSpPr>
        <p:spPr/>
        <p:txBody>
          <a:bodyPr/>
          <a:lstStyle/>
          <a:p>
            <a:pPr fontAlgn="t">
              <a:buNone/>
            </a:pPr>
            <a:endParaRPr lang="pt-PT" b="1" dirty="0" smtClean="0"/>
          </a:p>
          <a:p>
            <a:pPr fontAlgn="t"/>
            <a:endParaRPr lang="pt-PT" dirty="0" smtClean="0"/>
          </a:p>
          <a:p>
            <a:pPr fontAlgn="t"/>
            <a:endParaRPr lang="pt-PT" dirty="0" smtClean="0"/>
          </a:p>
          <a:p>
            <a:pPr fontAlgn="t"/>
            <a:endParaRPr lang="pt-PT" dirty="0" smtClean="0"/>
          </a:p>
          <a:p>
            <a:pPr fontAlgn="t"/>
            <a:endParaRPr lang="pt-PT" dirty="0" smtClean="0"/>
          </a:p>
          <a:p>
            <a:pPr fontAlgn="t"/>
            <a:endParaRPr lang="pt-PT" dirty="0" smtClean="0"/>
          </a:p>
          <a:p>
            <a:pPr fontAlgn="t"/>
            <a:endParaRPr lang="pt-PT" dirty="0" smtClean="0"/>
          </a:p>
          <a:p>
            <a:endParaRPr lang="pt-PT" dirty="0"/>
          </a:p>
        </p:txBody>
      </p:sp>
      <p:sp>
        <p:nvSpPr>
          <p:cNvPr id="20" name="Título 1"/>
          <p:cNvSpPr txBox="1">
            <a:spLocks/>
          </p:cNvSpPr>
          <p:nvPr/>
        </p:nvSpPr>
        <p:spPr>
          <a:xfrm>
            <a:off x="1403648" y="1628800"/>
            <a:ext cx="7498080" cy="4896544"/>
          </a:xfrm>
          <a:prstGeom prst="rect">
            <a:avLst/>
          </a:prstGeom>
          <a:solidFill>
            <a:schemeClr val="accent2">
              <a:lumMod val="20000"/>
              <a:lumOff val="80000"/>
            </a:schemeClr>
          </a:solidFill>
        </p:spPr>
        <p:txBody>
          <a:bodyPr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pt-PT" sz="4300" b="0" i="0" u="none" strike="noStrike" kern="1200" cap="none" spc="0" normalizeH="0" baseline="0" noProof="0" dirty="0">
              <a:ln>
                <a:noFill/>
              </a:ln>
              <a:solidFill>
                <a:srgbClr val="663300"/>
              </a:solidFill>
              <a:effectLst>
                <a:outerShdw blurRad="50000" dist="30000" dir="5400000" algn="tl" rotWithShape="0">
                  <a:srgbClr val="000000">
                    <a:alpha val="30000"/>
                  </a:srgbClr>
                </a:outerShdw>
              </a:effectLst>
              <a:uLnTx/>
              <a:uFillTx/>
              <a:latin typeface="Times New Roman" pitchFamily="18" charset="0"/>
              <a:ea typeface="+mj-ea"/>
              <a:cs typeface="Times New Roman" pitchFamily="18" charset="0"/>
            </a:endParaRPr>
          </a:p>
        </p:txBody>
      </p:sp>
      <p:sp>
        <p:nvSpPr>
          <p:cNvPr id="10" name="CaixaDeTexto 9"/>
          <p:cNvSpPr txBox="1"/>
          <p:nvPr/>
        </p:nvSpPr>
        <p:spPr>
          <a:xfrm>
            <a:off x="5508104" y="5445224"/>
            <a:ext cx="3168352" cy="1138773"/>
          </a:xfrm>
          <a:prstGeom prst="rect">
            <a:avLst/>
          </a:prstGeom>
          <a:noFill/>
        </p:spPr>
        <p:txBody>
          <a:bodyPr wrap="square" rtlCol="0">
            <a:spAutoFit/>
          </a:bodyPr>
          <a:lstStyle/>
          <a:p>
            <a:pPr algn="ctr"/>
            <a:r>
              <a:rPr lang="pt-PT" sz="1700" b="1" dirty="0" err="1" smtClean="0">
                <a:solidFill>
                  <a:srgbClr val="FF0000"/>
                </a:solidFill>
                <a:latin typeface="Times New Roman" pitchFamily="18" charset="0"/>
                <a:cs typeface="Times New Roman" pitchFamily="18" charset="0"/>
              </a:rPr>
              <a:t>Fig.</a:t>
            </a:r>
            <a:r>
              <a:rPr lang="pt-PT" sz="1700" b="1" dirty="0" smtClean="0">
                <a:solidFill>
                  <a:srgbClr val="FF0000"/>
                </a:solidFill>
                <a:latin typeface="Times New Roman" pitchFamily="18" charset="0"/>
                <a:cs typeface="Times New Roman" pitchFamily="18" charset="0"/>
              </a:rPr>
              <a:t> 20 – Profundidade de penetração no solo em função da frequência e do conteúdo de humidade do solo</a:t>
            </a:r>
            <a:endParaRPr lang="pt-PT" sz="1700" b="1" dirty="0">
              <a:solidFill>
                <a:srgbClr val="FF0000"/>
              </a:solidFill>
              <a:latin typeface="Times New Roman" pitchFamily="18" charset="0"/>
              <a:cs typeface="Times New Roman" pitchFamily="18" charset="0"/>
            </a:endParaRPr>
          </a:p>
        </p:txBody>
      </p:sp>
      <p:sp>
        <p:nvSpPr>
          <p:cNvPr id="11" name="CaixaDeTexto 10"/>
          <p:cNvSpPr txBox="1"/>
          <p:nvPr/>
        </p:nvSpPr>
        <p:spPr>
          <a:xfrm>
            <a:off x="1691680" y="1844824"/>
            <a:ext cx="2664296" cy="4555093"/>
          </a:xfrm>
          <a:prstGeom prst="rect">
            <a:avLst/>
          </a:prstGeom>
          <a:noFill/>
        </p:spPr>
        <p:txBody>
          <a:bodyPr wrap="square" rtlCol="0">
            <a:spAutoFit/>
          </a:bodyPr>
          <a:lstStyle/>
          <a:p>
            <a:r>
              <a:rPr lang="pt-PT" sz="1450" dirty="0" smtClean="0">
                <a:solidFill>
                  <a:srgbClr val="000099"/>
                </a:solidFill>
                <a:latin typeface="Times New Roman" pitchFamily="18" charset="0"/>
                <a:cs typeface="Times New Roman" pitchFamily="18" charset="0"/>
              </a:rPr>
              <a:t>. Na fig. 20, vê-se que, quando aumenta o conteúdo de humidade do solo, a profundidade de penetração diminui. Recorde-se que uma camada de solo relativamente molhada dispersa e reflecte mais energia, de maneira que a sua </a:t>
            </a:r>
            <a:r>
              <a:rPr lang="pt-PT" sz="1450" dirty="0" err="1" smtClean="0">
                <a:solidFill>
                  <a:srgbClr val="000099"/>
                </a:solidFill>
                <a:latin typeface="Times New Roman" pitchFamily="18" charset="0"/>
                <a:cs typeface="Times New Roman" pitchFamily="18" charset="0"/>
              </a:rPr>
              <a:t>emissividade</a:t>
            </a:r>
            <a:r>
              <a:rPr lang="pt-PT" sz="1450" dirty="0" smtClean="0">
                <a:solidFill>
                  <a:srgbClr val="000099"/>
                </a:solidFill>
                <a:latin typeface="Times New Roman" pitchFamily="18" charset="0"/>
                <a:cs typeface="Times New Roman" pitchFamily="18" charset="0"/>
              </a:rPr>
              <a:t> é menor em relação a um solo seco. Este maior grau de dispersão e reflexão bloqueia parte da radiação e impede-a de atingir a superfície, de modo que um satélite recebe progressivamente menos energia das camadas cada vez mais profundas;</a:t>
            </a:r>
          </a:p>
          <a:p>
            <a:r>
              <a:rPr lang="pt-PT" sz="1450" dirty="0" smtClean="0">
                <a:solidFill>
                  <a:srgbClr val="000099"/>
                </a:solidFill>
                <a:latin typeface="Times New Roman" pitchFamily="18" charset="0"/>
                <a:cs typeface="Times New Roman" pitchFamily="18" charset="0"/>
              </a:rPr>
              <a:t>. Repare-se ainda na vantagem de usar frequências mais baixas, pois a profundidade de penetração no solo aumenta.</a:t>
            </a:r>
          </a:p>
        </p:txBody>
      </p:sp>
      <p:pic>
        <p:nvPicPr>
          <p:cNvPr id="5123" name="Picture 3"/>
          <p:cNvPicPr>
            <a:picLocks noChangeAspect="1" noChangeArrowheads="1"/>
          </p:cNvPicPr>
          <p:nvPr/>
        </p:nvPicPr>
        <p:blipFill>
          <a:blip r:embed="rId2" cstate="print"/>
          <a:srcRect l="31100" t="23625" r="29328" b="11171"/>
          <a:stretch>
            <a:fillRect/>
          </a:stretch>
        </p:blipFill>
        <p:spPr bwMode="auto">
          <a:xfrm>
            <a:off x="5004048" y="1772816"/>
            <a:ext cx="3714152" cy="3528392"/>
          </a:xfrm>
          <a:prstGeom prst="rect">
            <a:avLst/>
          </a:prstGeom>
          <a:noFill/>
          <a:ln w="9525">
            <a:noFill/>
            <a:miter lim="800000"/>
            <a:headEnd/>
            <a:tailEnd/>
          </a:ln>
        </p:spPr>
      </p:pic>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diamond(in)">
                                      <p:cBhvr>
                                        <p:cTn id="12"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0"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solidFill>
            <a:schemeClr val="accent2">
              <a:lumMod val="20000"/>
              <a:lumOff val="80000"/>
            </a:schemeClr>
          </a:solidFill>
        </p:spPr>
        <p:txBody>
          <a:bodyPr/>
          <a:lstStyle/>
          <a:p>
            <a:pPr algn="ctr"/>
            <a:r>
              <a:rPr lang="pt-PT" dirty="0" smtClean="0">
                <a:solidFill>
                  <a:srgbClr val="663300"/>
                </a:solidFill>
                <a:latin typeface="Times New Roman" pitchFamily="18" charset="0"/>
                <a:cs typeface="Times New Roman" pitchFamily="18" charset="0"/>
              </a:rPr>
              <a:t> Conclusão</a:t>
            </a:r>
            <a:endParaRPr lang="pt-PT" dirty="0">
              <a:solidFill>
                <a:srgbClr val="663300"/>
              </a:solidFill>
              <a:latin typeface="Times New Roman" pitchFamily="18" charset="0"/>
              <a:cs typeface="Times New Roman" pitchFamily="18" charset="0"/>
            </a:endParaRPr>
          </a:p>
        </p:txBody>
      </p:sp>
      <p:sp>
        <p:nvSpPr>
          <p:cNvPr id="3" name="Marcador de Posição de Conteúdo 2"/>
          <p:cNvSpPr>
            <a:spLocks noGrp="1"/>
          </p:cNvSpPr>
          <p:nvPr>
            <p:ph idx="1"/>
          </p:nvPr>
        </p:nvSpPr>
        <p:spPr>
          <a:solidFill>
            <a:schemeClr val="accent2">
              <a:lumMod val="20000"/>
              <a:lumOff val="80000"/>
            </a:schemeClr>
          </a:solidFill>
        </p:spPr>
        <p:txBody>
          <a:bodyPr lIns="0">
            <a:normAutofit fontScale="25000" lnSpcReduction="20000"/>
          </a:bodyPr>
          <a:lstStyle/>
          <a:p>
            <a:pPr algn="just">
              <a:buNone/>
            </a:pPr>
            <a:r>
              <a:rPr lang="pt-PT" sz="6400" dirty="0" smtClean="0">
                <a:solidFill>
                  <a:srgbClr val="000099"/>
                </a:solidFill>
                <a:latin typeface="Times New Roman" pitchFamily="18" charset="0"/>
                <a:cs typeface="Times New Roman" pitchFamily="18" charset="0"/>
              </a:rPr>
              <a:t>		</a:t>
            </a:r>
            <a:r>
              <a:rPr lang="pt-PT" sz="10000" dirty="0" smtClean="0">
                <a:solidFill>
                  <a:srgbClr val="000099"/>
                </a:solidFill>
                <a:latin typeface="Times New Roman" pitchFamily="18" charset="0"/>
                <a:cs typeface="Times New Roman" pitchFamily="18" charset="0"/>
              </a:rPr>
              <a:t>Como vimos, a detecção remota por microondas tem várias aplicações ao nível terrestre e da superfície oceânica. O estudo das quatro propriedades abordadas neste módulo é essencial para uma ampla gama de campos e actividades, tais como a meteorologia, a climatologia, a oceanografia, a hidrologia, a agricultura, a observação de condições ambientais e o comércio</a:t>
            </a:r>
            <a:r>
              <a:rPr lang="pt-PT" sz="10000" dirty="0" smtClean="0">
                <a:solidFill>
                  <a:srgbClr val="000099"/>
                </a:solidFill>
                <a:latin typeface="Times New Roman" pitchFamily="18" charset="0"/>
                <a:cs typeface="Times New Roman" pitchFamily="18" charset="0"/>
              </a:rPr>
              <a:t>.</a:t>
            </a:r>
          </a:p>
          <a:p>
            <a:pPr algn="just">
              <a:buNone/>
            </a:pPr>
            <a:r>
              <a:rPr lang="pt-PT" sz="10000" dirty="0" smtClean="0">
                <a:solidFill>
                  <a:srgbClr val="000099"/>
                </a:solidFill>
                <a:latin typeface="Times New Roman" pitchFamily="18" charset="0"/>
                <a:cs typeface="Times New Roman" pitchFamily="18" charset="0"/>
              </a:rPr>
              <a:t>	</a:t>
            </a:r>
            <a:r>
              <a:rPr lang="pt-PT" sz="10000" dirty="0" smtClean="0">
                <a:solidFill>
                  <a:srgbClr val="000099"/>
                </a:solidFill>
                <a:latin typeface="Times New Roman" pitchFamily="18" charset="0"/>
                <a:cs typeface="Times New Roman" pitchFamily="18" charset="0"/>
              </a:rPr>
              <a:t>	No que diz respeito à humidade da superfície e do solo, foram aqui abordados alguns aspectos. Veremos em seguida como é que se passa da observação aos produtos, ouviremos falar de alguns instrumentos e produtos e ficaremos a conhecer algumas das utilizações dos instrumentos e das características dos produtos.</a:t>
            </a:r>
            <a:endParaRPr lang="pt-PT" sz="10000" dirty="0" smtClean="0">
              <a:solidFill>
                <a:srgbClr val="000099"/>
              </a:solidFill>
              <a:latin typeface="Times New Roman" pitchFamily="18" charset="0"/>
              <a:cs typeface="Times New Roman" pitchFamily="18" charset="0"/>
            </a:endParaRPr>
          </a:p>
          <a:p>
            <a:pPr algn="just">
              <a:buNone/>
            </a:pPr>
            <a:endParaRPr lang="pt-PT" sz="10000" dirty="0" smtClean="0">
              <a:solidFill>
                <a:srgbClr val="000099"/>
              </a:solidFill>
              <a:latin typeface="Times New Roman" pitchFamily="18" charset="0"/>
              <a:cs typeface="Times New Roman" pitchFamily="18" charset="0"/>
            </a:endParaRPr>
          </a:p>
          <a:p>
            <a:pPr algn="just">
              <a:buNone/>
            </a:pPr>
            <a:endParaRPr lang="pt-PT" sz="10000" dirty="0" smtClean="0">
              <a:solidFill>
                <a:srgbClr val="000099"/>
              </a:solidFill>
              <a:latin typeface="Times New Roman" pitchFamily="18" charset="0"/>
              <a:cs typeface="Times New Roman" pitchFamily="18" charset="0"/>
            </a:endParaRPr>
          </a:p>
          <a:p>
            <a:pPr algn="just">
              <a:buNone/>
            </a:pPr>
            <a:r>
              <a:rPr lang="pt-PT" sz="10000" dirty="0" smtClean="0">
                <a:solidFill>
                  <a:srgbClr val="000099"/>
                </a:solidFill>
                <a:latin typeface="Times New Roman" pitchFamily="18" charset="0"/>
                <a:cs typeface="Times New Roman" pitchFamily="18" charset="0"/>
              </a:rPr>
              <a:t> </a:t>
            </a:r>
          </a:p>
        </p:txBody>
      </p:sp>
    </p:spTree>
  </p:cSld>
  <p:clrMapOvr>
    <a:masterClrMapping/>
  </p:clrMapOvr>
  <p:transition>
    <p:dissolv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solidFill>
            <a:schemeClr val="accent2">
              <a:lumMod val="20000"/>
              <a:lumOff val="80000"/>
            </a:schemeClr>
          </a:solidFill>
        </p:spPr>
        <p:txBody>
          <a:bodyPr/>
          <a:lstStyle/>
          <a:p>
            <a:pPr algn="ctr"/>
            <a:r>
              <a:rPr lang="pt-PT" dirty="0" smtClean="0">
                <a:solidFill>
                  <a:srgbClr val="FF0000"/>
                </a:solidFill>
                <a:latin typeface="Times New Roman" pitchFamily="18" charset="0"/>
                <a:cs typeface="Times New Roman" pitchFamily="18" charset="0"/>
              </a:rPr>
              <a:t>Bibliografia</a:t>
            </a:r>
            <a:endParaRPr lang="pt-PT" dirty="0">
              <a:solidFill>
                <a:srgbClr val="FF0000"/>
              </a:solidFill>
              <a:latin typeface="Times New Roman" pitchFamily="18" charset="0"/>
              <a:cs typeface="Times New Roman" pitchFamily="18" charset="0"/>
            </a:endParaRPr>
          </a:p>
        </p:txBody>
      </p:sp>
      <p:sp>
        <p:nvSpPr>
          <p:cNvPr id="3" name="Marcador de Posição de Conteúdo 2"/>
          <p:cNvSpPr>
            <a:spLocks noGrp="1"/>
          </p:cNvSpPr>
          <p:nvPr>
            <p:ph idx="1"/>
          </p:nvPr>
        </p:nvSpPr>
        <p:spPr>
          <a:solidFill>
            <a:schemeClr val="accent2">
              <a:lumMod val="20000"/>
              <a:lumOff val="80000"/>
            </a:schemeClr>
          </a:solidFill>
        </p:spPr>
        <p:txBody>
          <a:bodyPr>
            <a:normAutofit/>
          </a:bodyPr>
          <a:lstStyle/>
          <a:p>
            <a:r>
              <a:rPr lang="pt-PT" sz="3600" dirty="0" smtClean="0">
                <a:solidFill>
                  <a:srgbClr val="000099"/>
                </a:solidFill>
                <a:latin typeface="Times New Roman" pitchFamily="18" charset="0"/>
                <a:cs typeface="Times New Roman" pitchFamily="18" charset="0"/>
              </a:rPr>
              <a:t> Sítio da Internet </a:t>
            </a:r>
            <a:r>
              <a:rPr lang="pt-PT" dirty="0" smtClean="0">
                <a:solidFill>
                  <a:srgbClr val="663300"/>
                </a:solidFill>
                <a:latin typeface="Times New Roman" pitchFamily="18" charset="0"/>
                <a:cs typeface="Times New Roman" pitchFamily="18" charset="0"/>
              </a:rPr>
              <a:t>http://torre.fis.ua.pt/remote_sensing.asp </a:t>
            </a:r>
            <a:r>
              <a:rPr lang="pt-PT" sz="3600" dirty="0" smtClean="0">
                <a:solidFill>
                  <a:srgbClr val="000099"/>
                </a:solidFill>
                <a:latin typeface="Times New Roman" pitchFamily="18" charset="0"/>
                <a:cs typeface="Times New Roman" pitchFamily="18" charset="0"/>
              </a:rPr>
              <a:t>- Documento “</a:t>
            </a:r>
            <a:r>
              <a:rPr lang="pt-PT" sz="3600" dirty="0" err="1" smtClean="0">
                <a:solidFill>
                  <a:srgbClr val="000099"/>
                </a:solidFill>
                <a:latin typeface="Times New Roman" pitchFamily="18" charset="0"/>
                <a:cs typeface="Times New Roman" pitchFamily="18" charset="0"/>
              </a:rPr>
              <a:t>Percepción</a:t>
            </a:r>
            <a:r>
              <a:rPr lang="pt-PT" sz="3600" dirty="0" smtClean="0">
                <a:solidFill>
                  <a:srgbClr val="000099"/>
                </a:solidFill>
                <a:latin typeface="Times New Roman" pitchFamily="18" charset="0"/>
                <a:cs typeface="Times New Roman" pitchFamily="18" charset="0"/>
              </a:rPr>
              <a:t> remota por microondas: </a:t>
            </a:r>
            <a:r>
              <a:rPr lang="pt-PT" sz="3600" dirty="0" err="1" smtClean="0">
                <a:solidFill>
                  <a:srgbClr val="000099"/>
                </a:solidFill>
                <a:latin typeface="Times New Roman" pitchFamily="18" charset="0"/>
                <a:cs typeface="Times New Roman" pitchFamily="18" charset="0"/>
              </a:rPr>
              <a:t>Aplicaciones</a:t>
            </a:r>
            <a:r>
              <a:rPr lang="pt-PT" sz="3600" dirty="0" smtClean="0">
                <a:solidFill>
                  <a:srgbClr val="000099"/>
                </a:solidFill>
                <a:latin typeface="Times New Roman" pitchFamily="18" charset="0"/>
                <a:cs typeface="Times New Roman" pitchFamily="18" charset="0"/>
              </a:rPr>
              <a:t> terrestres y de </a:t>
            </a:r>
            <a:r>
              <a:rPr lang="pt-PT" sz="3600" dirty="0" err="1" smtClean="0">
                <a:solidFill>
                  <a:srgbClr val="000099"/>
                </a:solidFill>
                <a:latin typeface="Times New Roman" pitchFamily="18" charset="0"/>
                <a:cs typeface="Times New Roman" pitchFamily="18" charset="0"/>
              </a:rPr>
              <a:t>superficie</a:t>
            </a:r>
            <a:r>
              <a:rPr lang="pt-PT" sz="3600" dirty="0" smtClean="0">
                <a:solidFill>
                  <a:srgbClr val="000099"/>
                </a:solidFill>
                <a:latin typeface="Times New Roman" pitchFamily="18" charset="0"/>
                <a:cs typeface="Times New Roman" pitchFamily="18" charset="0"/>
              </a:rPr>
              <a:t> </a:t>
            </a:r>
            <a:r>
              <a:rPr lang="pt-PT" sz="3600" dirty="0" err="1" smtClean="0">
                <a:solidFill>
                  <a:srgbClr val="000099"/>
                </a:solidFill>
                <a:latin typeface="Times New Roman" pitchFamily="18" charset="0"/>
                <a:cs typeface="Times New Roman" pitchFamily="18" charset="0"/>
              </a:rPr>
              <a:t>oceánica</a:t>
            </a:r>
            <a:r>
              <a:rPr lang="pt-PT" sz="3600" dirty="0" smtClean="0">
                <a:solidFill>
                  <a:srgbClr val="000099"/>
                </a:solidFill>
                <a:latin typeface="Times New Roman" pitchFamily="18" charset="0"/>
                <a:cs typeface="Times New Roman" pitchFamily="18" charset="0"/>
              </a:rPr>
              <a:t>”</a:t>
            </a:r>
            <a:endParaRPr lang="pt-PT" sz="3600" dirty="0"/>
          </a:p>
        </p:txBody>
      </p:sp>
    </p:spTree>
  </p:cSld>
  <p:clrMapOvr>
    <a:masterClrMapping/>
  </p:clrMapOvr>
  <p:transition>
    <p:randomBar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solidFill>
            <a:schemeClr val="accent2">
              <a:lumMod val="20000"/>
              <a:lumOff val="80000"/>
            </a:schemeClr>
          </a:solidFill>
        </p:spPr>
        <p:txBody>
          <a:bodyPr>
            <a:normAutofit/>
          </a:bodyPr>
          <a:lstStyle/>
          <a:p>
            <a:pPr algn="ctr"/>
            <a:r>
              <a:rPr lang="pt-PT" sz="6000" dirty="0" smtClean="0">
                <a:solidFill>
                  <a:srgbClr val="663300"/>
                </a:solidFill>
                <a:latin typeface="Times New Roman" pitchFamily="18" charset="0"/>
                <a:cs typeface="Times New Roman" pitchFamily="18" charset="0"/>
              </a:rPr>
              <a:t>Introdução</a:t>
            </a:r>
            <a:endParaRPr lang="pt-PT" sz="6000" dirty="0">
              <a:solidFill>
                <a:srgbClr val="663300"/>
              </a:solidFill>
              <a:latin typeface="Times New Roman" pitchFamily="18" charset="0"/>
              <a:cs typeface="Times New Roman" pitchFamily="18" charset="0"/>
            </a:endParaRPr>
          </a:p>
        </p:txBody>
      </p:sp>
      <p:sp>
        <p:nvSpPr>
          <p:cNvPr id="3" name="Marcador de Posição de Conteúdo 2"/>
          <p:cNvSpPr>
            <a:spLocks noGrp="1"/>
          </p:cNvSpPr>
          <p:nvPr>
            <p:ph idx="1"/>
          </p:nvPr>
        </p:nvSpPr>
        <p:spPr>
          <a:solidFill>
            <a:schemeClr val="accent2">
              <a:lumMod val="20000"/>
              <a:lumOff val="80000"/>
            </a:schemeClr>
          </a:solidFill>
        </p:spPr>
        <p:txBody>
          <a:bodyPr lIns="0">
            <a:normAutofit fontScale="47500" lnSpcReduction="20000"/>
          </a:bodyPr>
          <a:lstStyle/>
          <a:p>
            <a:pPr algn="just">
              <a:buNone/>
            </a:pPr>
            <a:r>
              <a:rPr lang="pt-PT" dirty="0" smtClean="0">
                <a:latin typeface="Times New Roman" pitchFamily="18" charset="0"/>
                <a:cs typeface="Times New Roman" pitchFamily="18" charset="0"/>
              </a:rPr>
              <a:t>		</a:t>
            </a:r>
            <a:r>
              <a:rPr lang="pt-PT" sz="4400" dirty="0" smtClean="0">
                <a:solidFill>
                  <a:srgbClr val="000099"/>
                </a:solidFill>
                <a:latin typeface="Times New Roman" pitchFamily="18" charset="0"/>
                <a:cs typeface="Times New Roman" pitchFamily="18" charset="0"/>
              </a:rPr>
              <a:t>A detecção remota através de satélites é uma ferramenta importante para observar as superfícies terrestres e oceânicas do nosso planeta. A detecção remota por microondas obtidas a partir de satélites em órbita polar tem uma importância acrescida, porque:</a:t>
            </a:r>
          </a:p>
          <a:p>
            <a:pPr algn="just">
              <a:buFontTx/>
              <a:buChar char="-"/>
            </a:pPr>
            <a:r>
              <a:rPr lang="pt-PT" sz="4400" dirty="0" smtClean="0">
                <a:solidFill>
                  <a:srgbClr val="000099"/>
                </a:solidFill>
                <a:latin typeface="Times New Roman" pitchFamily="18" charset="0"/>
                <a:cs typeface="Times New Roman" pitchFamily="18" charset="0"/>
              </a:rPr>
              <a:t>os satélites em órbita polar permitem efectuar uma cobertura global;</a:t>
            </a:r>
          </a:p>
          <a:p>
            <a:pPr algn="just">
              <a:buFontTx/>
              <a:buChar char="-"/>
            </a:pPr>
            <a:r>
              <a:rPr lang="pt-PT" sz="4400" dirty="0" smtClean="0">
                <a:solidFill>
                  <a:srgbClr val="000099"/>
                </a:solidFill>
                <a:latin typeface="Times New Roman" pitchFamily="18" charset="0"/>
                <a:cs typeface="Times New Roman" pitchFamily="18" charset="0"/>
              </a:rPr>
              <a:t>a radiação de microondas atravessa a maioria das nuvens e permite observar as estruturas superficiais em quase todas as condições atmosféricas;</a:t>
            </a:r>
          </a:p>
          <a:p>
            <a:pPr algn="just">
              <a:buFontTx/>
              <a:buChar char="-"/>
            </a:pPr>
            <a:r>
              <a:rPr lang="pt-PT" sz="4400" dirty="0" smtClean="0">
                <a:solidFill>
                  <a:srgbClr val="000099"/>
                </a:solidFill>
                <a:latin typeface="Times New Roman" pitchFamily="18" charset="0"/>
                <a:cs typeface="Times New Roman" pitchFamily="18" charset="0"/>
              </a:rPr>
              <a:t>a polarização e a </a:t>
            </a:r>
            <a:r>
              <a:rPr lang="pt-PT" sz="4400" dirty="0" err="1" smtClean="0">
                <a:solidFill>
                  <a:srgbClr val="000099"/>
                </a:solidFill>
                <a:latin typeface="Times New Roman" pitchFamily="18" charset="0"/>
                <a:cs typeface="Times New Roman" pitchFamily="18" charset="0"/>
              </a:rPr>
              <a:t>emissividade</a:t>
            </a:r>
            <a:r>
              <a:rPr lang="pt-PT" sz="4400" dirty="0" smtClean="0">
                <a:solidFill>
                  <a:srgbClr val="000099"/>
                </a:solidFill>
                <a:latin typeface="Times New Roman" pitchFamily="18" charset="0"/>
                <a:cs typeface="Times New Roman" pitchFamily="18" charset="0"/>
              </a:rPr>
              <a:t>, que afectam a radiação de microondas, variam com o comprimento de onda / frequência e com as características do material do corpo emissor.</a:t>
            </a:r>
          </a:p>
          <a:p>
            <a:pPr algn="just">
              <a:buNone/>
            </a:pPr>
            <a:r>
              <a:rPr lang="pt-PT" sz="4400" dirty="0" smtClean="0">
                <a:solidFill>
                  <a:srgbClr val="000099"/>
                </a:solidFill>
                <a:latin typeface="Times New Roman" pitchFamily="18" charset="0"/>
                <a:cs typeface="Times New Roman" pitchFamily="18" charset="0"/>
              </a:rPr>
              <a:t>		Deste modo, a observação através de satélites da radiação de microondas e da sua variabilidade permitem identificar e caracterizar propriedades específicas da superfície, que são importantes para o estudo do tempo e do clima. </a:t>
            </a:r>
          </a:p>
        </p:txBody>
      </p:sp>
    </p:spTree>
  </p:cSld>
  <p:clrMapOvr>
    <a:masterClrMapping/>
  </p:clrMapOvr>
  <p:transition>
    <p:wheel spokes="8"/>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87624" y="188640"/>
            <a:ext cx="7708392" cy="1143000"/>
          </a:xfrm>
          <a:solidFill>
            <a:schemeClr val="accent2">
              <a:lumMod val="20000"/>
              <a:lumOff val="80000"/>
            </a:schemeClr>
          </a:solidFill>
        </p:spPr>
        <p:txBody>
          <a:bodyPr>
            <a:normAutofit/>
          </a:bodyPr>
          <a:lstStyle/>
          <a:p>
            <a:pPr algn="ctr"/>
            <a:r>
              <a:rPr lang="pt-PT" dirty="0" smtClean="0">
                <a:solidFill>
                  <a:srgbClr val="663300"/>
                </a:solidFill>
                <a:latin typeface="Times New Roman" pitchFamily="18" charset="0"/>
                <a:cs typeface="Times New Roman" pitchFamily="18" charset="0"/>
              </a:rPr>
              <a:t>Descrição Geral do Módulo</a:t>
            </a:r>
            <a:endParaRPr lang="pt-PT" dirty="0">
              <a:solidFill>
                <a:srgbClr val="663300"/>
              </a:solidFill>
              <a:latin typeface="Times New Roman" pitchFamily="18" charset="0"/>
              <a:cs typeface="Times New Roman" pitchFamily="18" charset="0"/>
            </a:endParaRPr>
          </a:p>
        </p:txBody>
      </p:sp>
      <p:sp>
        <p:nvSpPr>
          <p:cNvPr id="11" name="Marcador de Posição de Conteúdo 2"/>
          <p:cNvSpPr>
            <a:spLocks noGrp="1"/>
          </p:cNvSpPr>
          <p:nvPr>
            <p:ph sz="half" idx="1"/>
          </p:nvPr>
        </p:nvSpPr>
        <p:spPr>
          <a:xfrm>
            <a:off x="1259632" y="1484784"/>
            <a:ext cx="7632848" cy="5073352"/>
          </a:xfrm>
          <a:solidFill>
            <a:schemeClr val="accent2">
              <a:lumMod val="20000"/>
              <a:lumOff val="80000"/>
            </a:schemeClr>
          </a:solidFill>
        </p:spPr>
        <p:txBody>
          <a:bodyPr lIns="0">
            <a:normAutofit/>
          </a:bodyPr>
          <a:lstStyle/>
          <a:p>
            <a:pPr algn="ctr">
              <a:buNone/>
            </a:pPr>
            <a:endParaRPr lang="pt-PT" u="sng" dirty="0" smtClean="0">
              <a:solidFill>
                <a:schemeClr val="accent5">
                  <a:lumMod val="60000"/>
                  <a:lumOff val="40000"/>
                </a:schemeClr>
              </a:solidFill>
              <a:latin typeface="Times New Roman" pitchFamily="18" charset="0"/>
              <a:cs typeface="Times New Roman" pitchFamily="18" charset="0"/>
            </a:endParaRPr>
          </a:p>
          <a:p>
            <a:pPr>
              <a:buNone/>
            </a:pPr>
            <a:endParaRPr lang="pt-PT" u="sng" dirty="0" smtClean="0">
              <a:solidFill>
                <a:schemeClr val="accent5">
                  <a:lumMod val="60000"/>
                  <a:lumOff val="40000"/>
                </a:schemeClr>
              </a:solidFill>
              <a:latin typeface="Times New Roman" pitchFamily="18" charset="0"/>
              <a:cs typeface="Times New Roman" pitchFamily="18" charset="0"/>
            </a:endParaRPr>
          </a:p>
          <a:p>
            <a:pPr>
              <a:buNone/>
            </a:pPr>
            <a:endParaRPr lang="pt-PT" u="sng" dirty="0" smtClean="0">
              <a:solidFill>
                <a:schemeClr val="accent5">
                  <a:lumMod val="60000"/>
                  <a:lumOff val="40000"/>
                </a:schemeClr>
              </a:solidFill>
              <a:latin typeface="Times New Roman" pitchFamily="18" charset="0"/>
              <a:cs typeface="Times New Roman" pitchFamily="18" charset="0"/>
            </a:endParaRPr>
          </a:p>
          <a:p>
            <a:pPr>
              <a:buNone/>
            </a:pPr>
            <a:endParaRPr lang="pt-PT" u="sng" dirty="0" smtClean="0">
              <a:solidFill>
                <a:schemeClr val="accent5">
                  <a:lumMod val="60000"/>
                  <a:lumOff val="40000"/>
                </a:schemeClr>
              </a:solidFill>
              <a:latin typeface="Times New Roman" pitchFamily="18" charset="0"/>
              <a:cs typeface="Times New Roman" pitchFamily="18" charset="0"/>
            </a:endParaRPr>
          </a:p>
          <a:p>
            <a:pPr>
              <a:buNone/>
            </a:pPr>
            <a:endParaRPr lang="pt-PT" u="sng" dirty="0" smtClean="0">
              <a:solidFill>
                <a:schemeClr val="accent5">
                  <a:lumMod val="60000"/>
                  <a:lumOff val="40000"/>
                </a:schemeClr>
              </a:solidFill>
              <a:latin typeface="Times New Roman" pitchFamily="18" charset="0"/>
              <a:cs typeface="Times New Roman" pitchFamily="18" charset="0"/>
            </a:endParaRPr>
          </a:p>
          <a:p>
            <a:pPr algn="just">
              <a:buNone/>
            </a:pPr>
            <a:r>
              <a:rPr lang="pt-PT" sz="2400" dirty="0" smtClean="0">
                <a:solidFill>
                  <a:srgbClr val="000099"/>
                </a:solidFill>
                <a:latin typeface="Times New Roman" pitchFamily="18" charset="0"/>
                <a:cs typeface="Times New Roman" pitchFamily="18" charset="0"/>
              </a:rPr>
              <a:t>	</a:t>
            </a:r>
          </a:p>
          <a:p>
            <a:pPr>
              <a:buNone/>
            </a:pPr>
            <a:r>
              <a:rPr lang="pt-PT" sz="2400" dirty="0" smtClean="0">
                <a:solidFill>
                  <a:srgbClr val="000099"/>
                </a:solidFill>
                <a:latin typeface="Times New Roman" pitchFamily="18" charset="0"/>
                <a:cs typeface="Times New Roman" pitchFamily="18" charset="0"/>
              </a:rPr>
              <a:t>   </a:t>
            </a:r>
            <a:endParaRPr lang="pt-PT" sz="2400" dirty="0">
              <a:solidFill>
                <a:srgbClr val="000099"/>
              </a:solidFill>
              <a:latin typeface="Times New Roman" pitchFamily="18" charset="0"/>
              <a:cs typeface="Times New Roman" pitchFamily="18" charset="0"/>
            </a:endParaRPr>
          </a:p>
        </p:txBody>
      </p:sp>
      <p:sp>
        <p:nvSpPr>
          <p:cNvPr id="15" name="CaixaDeTexto 14"/>
          <p:cNvSpPr txBox="1"/>
          <p:nvPr/>
        </p:nvSpPr>
        <p:spPr>
          <a:xfrm>
            <a:off x="1403648" y="1628800"/>
            <a:ext cx="7344816" cy="4401205"/>
          </a:xfrm>
          <a:prstGeom prst="rect">
            <a:avLst/>
          </a:prstGeom>
          <a:noFill/>
        </p:spPr>
        <p:txBody>
          <a:bodyPr wrap="square" rtlCol="0">
            <a:spAutoFit/>
          </a:bodyPr>
          <a:lstStyle/>
          <a:p>
            <a:pPr algn="just"/>
            <a:r>
              <a:rPr lang="pt-PT" sz="2000" b="1" dirty="0" smtClean="0">
                <a:solidFill>
                  <a:srgbClr val="000099"/>
                </a:solidFill>
                <a:latin typeface="Times New Roman" pitchFamily="18" charset="0"/>
                <a:cs typeface="Times New Roman" pitchFamily="18" charset="0"/>
              </a:rPr>
              <a:t>.    </a:t>
            </a:r>
            <a:r>
              <a:rPr lang="pt-PT" sz="2000" dirty="0" smtClean="0">
                <a:solidFill>
                  <a:srgbClr val="000099"/>
                </a:solidFill>
                <a:latin typeface="Times New Roman" pitchFamily="18" charset="0"/>
                <a:cs typeface="Times New Roman" pitchFamily="18" charset="0"/>
              </a:rPr>
              <a:t>Na primeira secção, são apresentadas as vantagens da detecção remota por microondas através de um satélite com órbita polar, bem como uma breve descrição de algumas das características espectrais exclusivas que permitem diferenciar os vários tipos de superfícies e as suas propriedades;</a:t>
            </a:r>
          </a:p>
          <a:p>
            <a:pPr algn="just"/>
            <a:endParaRPr lang="pt-PT" sz="2000" dirty="0" smtClean="0">
              <a:solidFill>
                <a:srgbClr val="000099"/>
              </a:solidFill>
              <a:latin typeface="Times New Roman" pitchFamily="18" charset="0"/>
              <a:cs typeface="Times New Roman" pitchFamily="18" charset="0"/>
            </a:endParaRPr>
          </a:p>
          <a:p>
            <a:pPr algn="just"/>
            <a:r>
              <a:rPr lang="pt-PT" sz="2000" b="1" dirty="0" smtClean="0">
                <a:solidFill>
                  <a:srgbClr val="000099"/>
                </a:solidFill>
                <a:latin typeface="Times New Roman" pitchFamily="18" charset="0"/>
                <a:cs typeface="Times New Roman" pitchFamily="18" charset="0"/>
              </a:rPr>
              <a:t>.  </a:t>
            </a:r>
            <a:r>
              <a:rPr lang="pt-PT" sz="2000" dirty="0" smtClean="0">
                <a:solidFill>
                  <a:srgbClr val="000099"/>
                </a:solidFill>
                <a:latin typeface="Times New Roman" pitchFamily="18" charset="0"/>
                <a:cs typeface="Times New Roman" pitchFamily="18" charset="0"/>
              </a:rPr>
              <a:t>As restantes secções apresentam, de um modo mais aprofundado, a derivação e aplicação dos produtos de microondas que quantificam quatro propriedades distintas da superfície terrestre e oceânica e as suas características: humidade do solo e da superfície, manto de neve e o seu equivalente em água, gelo marinho e a temperatura da superfície do mar. Por fim, serão apresentadas algumas limitações dos produtos da detecção remota por microondas aplicados em terra e à superfície oceânica.</a:t>
            </a:r>
          </a:p>
        </p:txBody>
      </p:sp>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1">
                                            <p:bg/>
                                          </p:spTgt>
                                        </p:tgtEl>
                                        <p:attrNameLst>
                                          <p:attrName>style.visibility</p:attrName>
                                        </p:attrNameLst>
                                      </p:cBhvr>
                                      <p:to>
                                        <p:strVal val="visible"/>
                                      </p:to>
                                    </p:set>
                                    <p:animEffect transition="in" filter="checkerboard(across)">
                                      <p:cBhvr>
                                        <p:cTn id="12" dur="500"/>
                                        <p:tgtEl>
                                          <p:spTgt spid="11">
                                            <p:bg/>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1">
                                            <p:txEl>
                                              <p:pRg st="5" end="5"/>
                                            </p:txEl>
                                          </p:spTgt>
                                        </p:tgtEl>
                                        <p:attrNameLst>
                                          <p:attrName>style.visibility</p:attrName>
                                        </p:attrNameLst>
                                      </p:cBhvr>
                                      <p:to>
                                        <p:strVal val="visible"/>
                                      </p:to>
                                    </p:set>
                                    <p:animEffect transition="in" filter="checkerboard(across)">
                                      <p:cBhvr>
                                        <p:cTn id="17" dur="500"/>
                                        <p:tgtEl>
                                          <p:spTgt spid="11">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1">
                                            <p:txEl>
                                              <p:pRg st="6" end="6"/>
                                            </p:txEl>
                                          </p:spTgt>
                                        </p:tgtEl>
                                        <p:attrNameLst>
                                          <p:attrName>style.visibility</p:attrName>
                                        </p:attrNameLst>
                                      </p:cBhvr>
                                      <p:to>
                                        <p:strVal val="visible"/>
                                      </p:to>
                                    </p:set>
                                    <p:animEffect transition="in" filter="checkerboard(across)">
                                      <p:cBhvr>
                                        <p:cTn id="22" dur="500"/>
                                        <p:tgtEl>
                                          <p:spTgt spid="1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87624" y="188640"/>
            <a:ext cx="7708392" cy="1143000"/>
          </a:xfrm>
          <a:solidFill>
            <a:schemeClr val="accent2">
              <a:lumMod val="20000"/>
              <a:lumOff val="80000"/>
            </a:schemeClr>
          </a:solidFill>
        </p:spPr>
        <p:txBody>
          <a:bodyPr>
            <a:normAutofit/>
          </a:bodyPr>
          <a:lstStyle/>
          <a:p>
            <a:pPr algn="ctr"/>
            <a:r>
              <a:rPr lang="pt-PT" dirty="0" smtClean="0">
                <a:solidFill>
                  <a:srgbClr val="663300"/>
                </a:solidFill>
                <a:latin typeface="Times New Roman" pitchFamily="18" charset="0"/>
                <a:cs typeface="Times New Roman" pitchFamily="18" charset="0"/>
              </a:rPr>
              <a:t>Objectivos de Aprendizagem</a:t>
            </a:r>
            <a:endParaRPr lang="pt-PT" dirty="0">
              <a:solidFill>
                <a:srgbClr val="663300"/>
              </a:solidFill>
              <a:latin typeface="Times New Roman" pitchFamily="18" charset="0"/>
              <a:cs typeface="Times New Roman" pitchFamily="18" charset="0"/>
            </a:endParaRPr>
          </a:p>
        </p:txBody>
      </p:sp>
      <p:sp>
        <p:nvSpPr>
          <p:cNvPr id="11" name="Marcador de Posição de Conteúdo 2"/>
          <p:cNvSpPr>
            <a:spLocks noGrp="1"/>
          </p:cNvSpPr>
          <p:nvPr>
            <p:ph sz="half" idx="1"/>
          </p:nvPr>
        </p:nvSpPr>
        <p:spPr>
          <a:xfrm>
            <a:off x="1259632" y="1484784"/>
            <a:ext cx="7632848" cy="5073352"/>
          </a:xfrm>
          <a:solidFill>
            <a:schemeClr val="accent2">
              <a:lumMod val="20000"/>
              <a:lumOff val="80000"/>
            </a:schemeClr>
          </a:solidFill>
        </p:spPr>
        <p:txBody>
          <a:bodyPr lIns="0">
            <a:normAutofit/>
          </a:bodyPr>
          <a:lstStyle/>
          <a:p>
            <a:pPr algn="ctr">
              <a:buNone/>
            </a:pPr>
            <a:endParaRPr lang="pt-PT" u="sng" dirty="0" smtClean="0">
              <a:solidFill>
                <a:schemeClr val="accent5">
                  <a:lumMod val="60000"/>
                  <a:lumOff val="40000"/>
                </a:schemeClr>
              </a:solidFill>
              <a:latin typeface="Times New Roman" pitchFamily="18" charset="0"/>
              <a:cs typeface="Times New Roman" pitchFamily="18" charset="0"/>
            </a:endParaRPr>
          </a:p>
          <a:p>
            <a:pPr>
              <a:buNone/>
            </a:pPr>
            <a:endParaRPr lang="pt-PT" u="sng" dirty="0" smtClean="0">
              <a:solidFill>
                <a:schemeClr val="accent5">
                  <a:lumMod val="60000"/>
                  <a:lumOff val="40000"/>
                </a:schemeClr>
              </a:solidFill>
              <a:latin typeface="Times New Roman" pitchFamily="18" charset="0"/>
              <a:cs typeface="Times New Roman" pitchFamily="18" charset="0"/>
            </a:endParaRPr>
          </a:p>
          <a:p>
            <a:pPr>
              <a:buNone/>
            </a:pPr>
            <a:endParaRPr lang="pt-PT" u="sng" dirty="0" smtClean="0">
              <a:solidFill>
                <a:schemeClr val="accent5">
                  <a:lumMod val="60000"/>
                  <a:lumOff val="40000"/>
                </a:schemeClr>
              </a:solidFill>
              <a:latin typeface="Times New Roman" pitchFamily="18" charset="0"/>
              <a:cs typeface="Times New Roman" pitchFamily="18" charset="0"/>
            </a:endParaRPr>
          </a:p>
          <a:p>
            <a:pPr>
              <a:buNone/>
            </a:pPr>
            <a:endParaRPr lang="pt-PT" u="sng" dirty="0" smtClean="0">
              <a:solidFill>
                <a:schemeClr val="accent5">
                  <a:lumMod val="60000"/>
                  <a:lumOff val="40000"/>
                </a:schemeClr>
              </a:solidFill>
              <a:latin typeface="Times New Roman" pitchFamily="18" charset="0"/>
              <a:cs typeface="Times New Roman" pitchFamily="18" charset="0"/>
            </a:endParaRPr>
          </a:p>
          <a:p>
            <a:pPr>
              <a:buNone/>
            </a:pPr>
            <a:endParaRPr lang="pt-PT" u="sng" dirty="0" smtClean="0">
              <a:solidFill>
                <a:schemeClr val="accent5">
                  <a:lumMod val="60000"/>
                  <a:lumOff val="40000"/>
                </a:schemeClr>
              </a:solidFill>
              <a:latin typeface="Times New Roman" pitchFamily="18" charset="0"/>
              <a:cs typeface="Times New Roman" pitchFamily="18" charset="0"/>
            </a:endParaRPr>
          </a:p>
          <a:p>
            <a:pPr algn="just">
              <a:buNone/>
            </a:pPr>
            <a:r>
              <a:rPr lang="pt-PT" sz="2400" dirty="0" smtClean="0">
                <a:solidFill>
                  <a:srgbClr val="000099"/>
                </a:solidFill>
                <a:latin typeface="Times New Roman" pitchFamily="18" charset="0"/>
                <a:cs typeface="Times New Roman" pitchFamily="18" charset="0"/>
              </a:rPr>
              <a:t>	</a:t>
            </a:r>
          </a:p>
          <a:p>
            <a:pPr>
              <a:buNone/>
            </a:pPr>
            <a:r>
              <a:rPr lang="pt-PT" sz="2400" dirty="0" smtClean="0">
                <a:solidFill>
                  <a:srgbClr val="000099"/>
                </a:solidFill>
                <a:latin typeface="Times New Roman" pitchFamily="18" charset="0"/>
                <a:cs typeface="Times New Roman" pitchFamily="18" charset="0"/>
              </a:rPr>
              <a:t>   </a:t>
            </a:r>
            <a:endParaRPr lang="pt-PT" sz="2400" dirty="0">
              <a:solidFill>
                <a:srgbClr val="000099"/>
              </a:solidFill>
              <a:latin typeface="Times New Roman" pitchFamily="18" charset="0"/>
              <a:cs typeface="Times New Roman" pitchFamily="18" charset="0"/>
            </a:endParaRPr>
          </a:p>
        </p:txBody>
      </p:sp>
      <p:sp>
        <p:nvSpPr>
          <p:cNvPr id="15" name="CaixaDeTexto 14"/>
          <p:cNvSpPr txBox="1"/>
          <p:nvPr/>
        </p:nvSpPr>
        <p:spPr>
          <a:xfrm>
            <a:off x="1403648" y="1628800"/>
            <a:ext cx="7344816" cy="5016758"/>
          </a:xfrm>
          <a:prstGeom prst="rect">
            <a:avLst/>
          </a:prstGeom>
          <a:noFill/>
        </p:spPr>
        <p:txBody>
          <a:bodyPr wrap="square" rtlCol="0">
            <a:spAutoFit/>
          </a:bodyPr>
          <a:lstStyle/>
          <a:p>
            <a:pPr algn="just">
              <a:buFontTx/>
              <a:buChar char="-"/>
            </a:pPr>
            <a:r>
              <a:rPr lang="pt-PT" sz="2000" dirty="0" smtClean="0">
                <a:solidFill>
                  <a:srgbClr val="000099"/>
                </a:solidFill>
                <a:latin typeface="Times New Roman" pitchFamily="18" charset="0"/>
                <a:cs typeface="Times New Roman" pitchFamily="18" charset="0"/>
              </a:rPr>
              <a:t>   Descrever as vantagens da detecção remota por microondas para observar diferentes propriedades da superfície em comparação com o uso de métodos no visível e no infravermelho;</a:t>
            </a:r>
          </a:p>
          <a:p>
            <a:pPr algn="just">
              <a:buFontTx/>
              <a:buChar char="-"/>
            </a:pPr>
            <a:r>
              <a:rPr lang="pt-PT" sz="2000" dirty="0" smtClean="0">
                <a:solidFill>
                  <a:srgbClr val="000099"/>
                </a:solidFill>
                <a:latin typeface="Times New Roman" pitchFamily="18" charset="0"/>
                <a:cs typeface="Times New Roman" pitchFamily="18" charset="0"/>
              </a:rPr>
              <a:t>   Descobrir as principais áreas de aplicação e os grupos de utilizadores que podem tirar proveito da caracterização da humidade do solo e da superfície, manto de neve, gelo marinho e temperatura da superfície do mar;</a:t>
            </a:r>
          </a:p>
          <a:p>
            <a:pPr algn="just">
              <a:buFontTx/>
              <a:buChar char="-"/>
            </a:pPr>
            <a:r>
              <a:rPr lang="pt-PT" sz="2000" dirty="0" smtClean="0">
                <a:solidFill>
                  <a:srgbClr val="000099"/>
                </a:solidFill>
                <a:latin typeface="Times New Roman" pitchFamily="18" charset="0"/>
                <a:cs typeface="Times New Roman" pitchFamily="18" charset="0"/>
              </a:rPr>
              <a:t>   Compreender os princípios básicos que permitem a detecção remota por microondas das propriedades das superfícies em causa;</a:t>
            </a:r>
          </a:p>
          <a:p>
            <a:pPr algn="just">
              <a:buFontTx/>
              <a:buChar char="-"/>
            </a:pPr>
            <a:r>
              <a:rPr lang="pt-PT" sz="2000" dirty="0" smtClean="0">
                <a:solidFill>
                  <a:srgbClr val="000099"/>
                </a:solidFill>
                <a:latin typeface="Times New Roman" pitchFamily="18" charset="0"/>
                <a:cs typeface="Times New Roman" pitchFamily="18" charset="0"/>
              </a:rPr>
              <a:t>   Compreender as limitações comuns da obtenção das propriedades das superfícies descritas no módulo;</a:t>
            </a:r>
          </a:p>
          <a:p>
            <a:pPr algn="just">
              <a:buFontTx/>
              <a:buChar char="-"/>
            </a:pPr>
            <a:r>
              <a:rPr lang="pt-PT" sz="2000" dirty="0" smtClean="0">
                <a:solidFill>
                  <a:srgbClr val="000099"/>
                </a:solidFill>
                <a:latin typeface="Times New Roman" pitchFamily="18" charset="0"/>
                <a:cs typeface="Times New Roman" pitchFamily="18" charset="0"/>
              </a:rPr>
              <a:t>   Descrever algumas das limitações particulares de cada uma das quatro propriedades das superfícies em causa;</a:t>
            </a:r>
          </a:p>
          <a:p>
            <a:pPr algn="just">
              <a:buFontTx/>
              <a:buChar char="-"/>
            </a:pPr>
            <a:r>
              <a:rPr lang="pt-PT" sz="2000" dirty="0" smtClean="0">
                <a:solidFill>
                  <a:srgbClr val="000099"/>
                </a:solidFill>
                <a:latin typeface="Times New Roman" pitchFamily="18" charset="0"/>
                <a:cs typeface="Times New Roman" pitchFamily="18" charset="0"/>
              </a:rPr>
              <a:t>   Identificar os sistemas de satélite em órbita polar que estão disponíveis na actualidade e aqueles cuja implementação está programada para o futuro.</a:t>
            </a: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1">
                                            <p:bg/>
                                          </p:spTgt>
                                        </p:tgtEl>
                                        <p:attrNameLst>
                                          <p:attrName>style.visibility</p:attrName>
                                        </p:attrNameLst>
                                      </p:cBhvr>
                                      <p:to>
                                        <p:strVal val="visible"/>
                                      </p:to>
                                    </p:set>
                                    <p:animEffect transition="in" filter="checkerboard(across)">
                                      <p:cBhvr>
                                        <p:cTn id="12" dur="500"/>
                                        <p:tgtEl>
                                          <p:spTgt spid="11">
                                            <p:bg/>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1">
                                            <p:txEl>
                                              <p:pRg st="5" end="5"/>
                                            </p:txEl>
                                          </p:spTgt>
                                        </p:tgtEl>
                                        <p:attrNameLst>
                                          <p:attrName>style.visibility</p:attrName>
                                        </p:attrNameLst>
                                      </p:cBhvr>
                                      <p:to>
                                        <p:strVal val="visible"/>
                                      </p:to>
                                    </p:set>
                                    <p:animEffect transition="in" filter="checkerboard(across)">
                                      <p:cBhvr>
                                        <p:cTn id="17" dur="500"/>
                                        <p:tgtEl>
                                          <p:spTgt spid="11">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1">
                                            <p:txEl>
                                              <p:pRg st="6" end="6"/>
                                            </p:txEl>
                                          </p:spTgt>
                                        </p:tgtEl>
                                        <p:attrNameLst>
                                          <p:attrName>style.visibility</p:attrName>
                                        </p:attrNameLst>
                                      </p:cBhvr>
                                      <p:to>
                                        <p:strVal val="visible"/>
                                      </p:to>
                                    </p:set>
                                    <p:animEffect transition="in" filter="checkerboard(across)">
                                      <p:cBhvr>
                                        <p:cTn id="22" dur="500"/>
                                        <p:tgtEl>
                                          <p:spTgt spid="1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35608" y="274320"/>
            <a:ext cx="7498080" cy="6395040"/>
          </a:xfrm>
          <a:solidFill>
            <a:schemeClr val="accent2">
              <a:lumMod val="20000"/>
              <a:lumOff val="80000"/>
            </a:schemeClr>
          </a:solidFill>
        </p:spPr>
        <p:txBody>
          <a:bodyPr>
            <a:normAutofit fontScale="90000"/>
          </a:bodyPr>
          <a:lstStyle/>
          <a:p>
            <a:pPr algn="ctr"/>
            <a:r>
              <a:rPr lang="pt-PT" sz="4000" dirty="0" smtClean="0">
                <a:solidFill>
                  <a:srgbClr val="663300"/>
                </a:solidFill>
                <a:latin typeface="Times New Roman" pitchFamily="18" charset="0"/>
                <a:cs typeface="Times New Roman" pitchFamily="18" charset="0"/>
              </a:rPr>
              <a:t>Observação das Superfícies Oceânicas e Terrestres com Microondas</a:t>
            </a:r>
            <a:r>
              <a:rPr lang="pt-PT" dirty="0" smtClean="0">
                <a:solidFill>
                  <a:srgbClr val="663300"/>
                </a:solidFill>
                <a:latin typeface="Times New Roman" pitchFamily="18" charset="0"/>
                <a:cs typeface="Times New Roman" pitchFamily="18" charset="0"/>
              </a:rPr>
              <a:t/>
            </a:r>
            <a:br>
              <a:rPr lang="pt-PT" dirty="0" smtClean="0">
                <a:solidFill>
                  <a:srgbClr val="663300"/>
                </a:solidFill>
                <a:latin typeface="Times New Roman" pitchFamily="18" charset="0"/>
                <a:cs typeface="Times New Roman" pitchFamily="18" charset="0"/>
              </a:rPr>
            </a:br>
            <a:r>
              <a:rPr lang="pt-PT" dirty="0" smtClean="0">
                <a:solidFill>
                  <a:srgbClr val="663300"/>
                </a:solidFill>
                <a:latin typeface="Times New Roman" pitchFamily="18" charset="0"/>
                <a:cs typeface="Times New Roman" pitchFamily="18" charset="0"/>
              </a:rPr>
              <a:t/>
            </a:r>
            <a:br>
              <a:rPr lang="pt-PT" dirty="0" smtClean="0">
                <a:solidFill>
                  <a:srgbClr val="663300"/>
                </a:solidFill>
                <a:latin typeface="Times New Roman" pitchFamily="18" charset="0"/>
                <a:cs typeface="Times New Roman" pitchFamily="18" charset="0"/>
              </a:rPr>
            </a:br>
            <a:r>
              <a:rPr lang="pt-PT" dirty="0" smtClean="0">
                <a:solidFill>
                  <a:srgbClr val="663300"/>
                </a:solidFill>
                <a:latin typeface="Times New Roman" pitchFamily="18" charset="0"/>
                <a:cs typeface="Times New Roman" pitchFamily="18" charset="0"/>
              </a:rPr>
              <a:t/>
            </a:r>
            <a:br>
              <a:rPr lang="pt-PT" dirty="0" smtClean="0">
                <a:solidFill>
                  <a:srgbClr val="663300"/>
                </a:solidFill>
                <a:latin typeface="Times New Roman" pitchFamily="18" charset="0"/>
                <a:cs typeface="Times New Roman" pitchFamily="18" charset="0"/>
              </a:rPr>
            </a:br>
            <a:r>
              <a:rPr lang="pt-PT" dirty="0" smtClean="0">
                <a:solidFill>
                  <a:srgbClr val="663300"/>
                </a:solidFill>
                <a:latin typeface="Times New Roman" pitchFamily="18" charset="0"/>
                <a:cs typeface="Times New Roman" pitchFamily="18" charset="0"/>
              </a:rPr>
              <a:t/>
            </a:r>
            <a:br>
              <a:rPr lang="pt-PT" dirty="0" smtClean="0">
                <a:solidFill>
                  <a:srgbClr val="663300"/>
                </a:solidFill>
                <a:latin typeface="Times New Roman" pitchFamily="18" charset="0"/>
                <a:cs typeface="Times New Roman" pitchFamily="18" charset="0"/>
              </a:rPr>
            </a:br>
            <a:r>
              <a:rPr lang="pt-PT" dirty="0" smtClean="0">
                <a:solidFill>
                  <a:srgbClr val="663300"/>
                </a:solidFill>
                <a:latin typeface="Times New Roman" pitchFamily="18" charset="0"/>
                <a:cs typeface="Times New Roman" pitchFamily="18" charset="0"/>
              </a:rPr>
              <a:t/>
            </a:r>
            <a:br>
              <a:rPr lang="pt-PT" dirty="0" smtClean="0">
                <a:solidFill>
                  <a:srgbClr val="663300"/>
                </a:solidFill>
                <a:latin typeface="Times New Roman" pitchFamily="18" charset="0"/>
                <a:cs typeface="Times New Roman" pitchFamily="18" charset="0"/>
              </a:rPr>
            </a:br>
            <a:r>
              <a:rPr lang="pt-PT" dirty="0" smtClean="0">
                <a:solidFill>
                  <a:srgbClr val="663300"/>
                </a:solidFill>
                <a:latin typeface="Times New Roman" pitchFamily="18" charset="0"/>
                <a:cs typeface="Times New Roman" pitchFamily="18" charset="0"/>
              </a:rPr>
              <a:t/>
            </a:r>
            <a:br>
              <a:rPr lang="pt-PT" dirty="0" smtClean="0">
                <a:solidFill>
                  <a:srgbClr val="663300"/>
                </a:solidFill>
                <a:latin typeface="Times New Roman" pitchFamily="18" charset="0"/>
                <a:cs typeface="Times New Roman" pitchFamily="18" charset="0"/>
              </a:rPr>
            </a:br>
            <a:r>
              <a:rPr lang="pt-PT" dirty="0" smtClean="0">
                <a:solidFill>
                  <a:srgbClr val="663300"/>
                </a:solidFill>
                <a:latin typeface="Times New Roman" pitchFamily="18" charset="0"/>
                <a:cs typeface="Times New Roman" pitchFamily="18" charset="0"/>
              </a:rPr>
              <a:t/>
            </a:r>
            <a:br>
              <a:rPr lang="pt-PT" dirty="0" smtClean="0">
                <a:solidFill>
                  <a:srgbClr val="663300"/>
                </a:solidFill>
                <a:latin typeface="Times New Roman" pitchFamily="18" charset="0"/>
                <a:cs typeface="Times New Roman" pitchFamily="18" charset="0"/>
              </a:rPr>
            </a:br>
            <a:r>
              <a:rPr lang="pt-PT" dirty="0" smtClean="0">
                <a:solidFill>
                  <a:srgbClr val="663300"/>
                </a:solidFill>
                <a:latin typeface="Times New Roman" pitchFamily="18" charset="0"/>
                <a:cs typeface="Times New Roman" pitchFamily="18" charset="0"/>
              </a:rPr>
              <a:t/>
            </a:r>
            <a:br>
              <a:rPr lang="pt-PT" dirty="0" smtClean="0">
                <a:solidFill>
                  <a:srgbClr val="663300"/>
                </a:solidFill>
                <a:latin typeface="Times New Roman" pitchFamily="18" charset="0"/>
                <a:cs typeface="Times New Roman" pitchFamily="18" charset="0"/>
              </a:rPr>
            </a:br>
            <a:endParaRPr lang="pt-PT" dirty="0">
              <a:solidFill>
                <a:srgbClr val="663300"/>
              </a:solidFill>
              <a:latin typeface="Times New Roman" pitchFamily="18" charset="0"/>
              <a:cs typeface="Times New Roman" pitchFamily="18" charset="0"/>
            </a:endParaRPr>
          </a:p>
        </p:txBody>
      </p:sp>
      <p:sp>
        <p:nvSpPr>
          <p:cNvPr id="7" name="CaixaDeTexto 6"/>
          <p:cNvSpPr txBox="1"/>
          <p:nvPr/>
        </p:nvSpPr>
        <p:spPr>
          <a:xfrm>
            <a:off x="2411760" y="5661248"/>
            <a:ext cx="5832648" cy="923330"/>
          </a:xfrm>
          <a:prstGeom prst="rect">
            <a:avLst/>
          </a:prstGeom>
          <a:noFill/>
        </p:spPr>
        <p:txBody>
          <a:bodyPr wrap="square" rtlCol="0">
            <a:spAutoFit/>
          </a:bodyPr>
          <a:lstStyle/>
          <a:p>
            <a:pPr algn="ctr"/>
            <a:r>
              <a:rPr lang="pt-PT" b="1" dirty="0" smtClean="0">
                <a:solidFill>
                  <a:srgbClr val="FF0000"/>
                </a:solidFill>
                <a:latin typeface="Times New Roman" pitchFamily="18" charset="0"/>
                <a:cs typeface="Times New Roman" pitchFamily="18" charset="0"/>
              </a:rPr>
              <a:t>Fig. 1 – Vários aspectos do planeta Terra – imagem gerada por AMSU (</a:t>
            </a:r>
            <a:r>
              <a:rPr lang="pt-PT" b="1" i="1" dirty="0" err="1" smtClean="0">
                <a:solidFill>
                  <a:srgbClr val="FF0000"/>
                </a:solidFill>
                <a:latin typeface="Times New Roman" pitchFamily="18" charset="0"/>
                <a:cs typeface="Times New Roman" pitchFamily="18" charset="0"/>
              </a:rPr>
              <a:t>Advanced</a:t>
            </a:r>
            <a:r>
              <a:rPr lang="pt-PT" b="1" i="1" dirty="0" smtClean="0">
                <a:solidFill>
                  <a:srgbClr val="FF0000"/>
                </a:solidFill>
                <a:latin typeface="Times New Roman" pitchFamily="18" charset="0"/>
                <a:cs typeface="Times New Roman" pitchFamily="18" charset="0"/>
              </a:rPr>
              <a:t> </a:t>
            </a:r>
            <a:r>
              <a:rPr lang="pt-PT" b="1" i="1" dirty="0" err="1" smtClean="0">
                <a:solidFill>
                  <a:srgbClr val="FF0000"/>
                </a:solidFill>
                <a:latin typeface="Times New Roman" pitchFamily="18" charset="0"/>
                <a:cs typeface="Times New Roman" pitchFamily="18" charset="0"/>
              </a:rPr>
              <a:t>Microwave</a:t>
            </a:r>
            <a:r>
              <a:rPr lang="pt-PT" b="1" i="1" dirty="0" smtClean="0">
                <a:solidFill>
                  <a:srgbClr val="FF0000"/>
                </a:solidFill>
                <a:latin typeface="Times New Roman" pitchFamily="18" charset="0"/>
                <a:cs typeface="Times New Roman" pitchFamily="18" charset="0"/>
              </a:rPr>
              <a:t> </a:t>
            </a:r>
            <a:r>
              <a:rPr lang="pt-PT" b="1" i="1" dirty="0" err="1" smtClean="0">
                <a:solidFill>
                  <a:srgbClr val="FF0000"/>
                </a:solidFill>
                <a:latin typeface="Times New Roman" pitchFamily="18" charset="0"/>
                <a:cs typeface="Times New Roman" pitchFamily="18" charset="0"/>
              </a:rPr>
              <a:t>Sounding</a:t>
            </a:r>
            <a:r>
              <a:rPr lang="pt-PT" b="1" i="1" dirty="0" smtClean="0">
                <a:solidFill>
                  <a:srgbClr val="FF0000"/>
                </a:solidFill>
                <a:latin typeface="Times New Roman" pitchFamily="18" charset="0"/>
                <a:cs typeface="Times New Roman" pitchFamily="18" charset="0"/>
              </a:rPr>
              <a:t> </a:t>
            </a:r>
            <a:r>
              <a:rPr lang="pt-PT" b="1" i="1" dirty="0" err="1" smtClean="0">
                <a:solidFill>
                  <a:srgbClr val="FF0000"/>
                </a:solidFill>
                <a:latin typeface="Times New Roman" pitchFamily="18" charset="0"/>
                <a:cs typeface="Times New Roman" pitchFamily="18" charset="0"/>
              </a:rPr>
              <a:t>Unit</a:t>
            </a:r>
            <a:r>
              <a:rPr lang="pt-PT" b="1" dirty="0" smtClean="0">
                <a:solidFill>
                  <a:srgbClr val="FF0000"/>
                </a:solidFill>
                <a:latin typeface="Times New Roman" pitchFamily="18" charset="0"/>
                <a:cs typeface="Times New Roman" pitchFamily="18" charset="0"/>
              </a:rPr>
              <a:t>)</a:t>
            </a:r>
            <a:r>
              <a:rPr lang="pt-PT" b="1" i="1" dirty="0" smtClean="0">
                <a:solidFill>
                  <a:srgbClr val="FF0000"/>
                </a:solidFill>
                <a:latin typeface="Times New Roman" pitchFamily="18" charset="0"/>
                <a:cs typeface="Times New Roman" pitchFamily="18" charset="0"/>
              </a:rPr>
              <a:t>, </a:t>
            </a:r>
            <a:r>
              <a:rPr lang="pt-PT" b="1" dirty="0" smtClean="0">
                <a:solidFill>
                  <a:srgbClr val="FF0000"/>
                </a:solidFill>
                <a:latin typeface="Times New Roman" pitchFamily="18" charset="0"/>
                <a:cs typeface="Times New Roman" pitchFamily="18" charset="0"/>
              </a:rPr>
              <a:t>10 de Novembro de 2005</a:t>
            </a:r>
            <a:endParaRPr lang="pt-PT" b="1" dirty="0">
              <a:solidFill>
                <a:srgbClr val="FF0000"/>
              </a:solidFill>
              <a:latin typeface="Times New Roman" pitchFamily="18" charset="0"/>
              <a:cs typeface="Times New Roman" pitchFamily="18" charset="0"/>
            </a:endParaRPr>
          </a:p>
        </p:txBody>
      </p:sp>
      <p:pic>
        <p:nvPicPr>
          <p:cNvPr id="3" name="Picture 2"/>
          <p:cNvPicPr>
            <a:picLocks noChangeAspect="1" noChangeArrowheads="1"/>
          </p:cNvPicPr>
          <p:nvPr/>
        </p:nvPicPr>
        <p:blipFill>
          <a:blip r:embed="rId2" cstate="print"/>
          <a:srcRect/>
          <a:stretch>
            <a:fillRect/>
          </a:stretch>
        </p:blipFill>
        <p:spPr bwMode="auto">
          <a:xfrm>
            <a:off x="1979712" y="1772816"/>
            <a:ext cx="6192688" cy="3528391"/>
          </a:xfrm>
          <a:prstGeom prst="rect">
            <a:avLst/>
          </a:prstGeom>
          <a:noFill/>
          <a:ln w="9525">
            <a:noFill/>
            <a:miter lim="800000"/>
            <a:headEnd/>
            <a:tailEnd/>
          </a:ln>
        </p:spPr>
      </p:pic>
    </p:spTree>
  </p:cSld>
  <p:clrMapOvr>
    <a:masterClrMapping/>
  </p:clrMapOvr>
  <p:transition>
    <p:newsfla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35608" y="274320"/>
            <a:ext cx="7498080" cy="6395040"/>
          </a:xfrm>
          <a:solidFill>
            <a:schemeClr val="accent2">
              <a:lumMod val="20000"/>
              <a:lumOff val="80000"/>
            </a:schemeClr>
          </a:solidFill>
        </p:spPr>
        <p:txBody>
          <a:bodyPr>
            <a:normAutofit fontScale="90000"/>
          </a:bodyPr>
          <a:lstStyle/>
          <a:p>
            <a:pPr algn="ctr"/>
            <a:r>
              <a:rPr lang="pt-PT" sz="4000" dirty="0" smtClean="0">
                <a:solidFill>
                  <a:srgbClr val="663300"/>
                </a:solidFill>
                <a:latin typeface="Times New Roman" pitchFamily="18" charset="0"/>
                <a:cs typeface="Times New Roman" pitchFamily="18" charset="0"/>
              </a:rPr>
              <a:t>Observação das Superfícies Oceânicas e Terrestres com Microondas</a:t>
            </a:r>
            <a:r>
              <a:rPr lang="pt-PT" dirty="0" smtClean="0">
                <a:solidFill>
                  <a:srgbClr val="663300"/>
                </a:solidFill>
                <a:latin typeface="Times New Roman" pitchFamily="18" charset="0"/>
                <a:cs typeface="Times New Roman" pitchFamily="18" charset="0"/>
              </a:rPr>
              <a:t/>
            </a:r>
            <a:br>
              <a:rPr lang="pt-PT" dirty="0" smtClean="0">
                <a:solidFill>
                  <a:srgbClr val="663300"/>
                </a:solidFill>
                <a:latin typeface="Times New Roman" pitchFamily="18" charset="0"/>
                <a:cs typeface="Times New Roman" pitchFamily="18" charset="0"/>
              </a:rPr>
            </a:br>
            <a:r>
              <a:rPr lang="pt-PT" dirty="0" smtClean="0">
                <a:solidFill>
                  <a:srgbClr val="663300"/>
                </a:solidFill>
                <a:latin typeface="Times New Roman" pitchFamily="18" charset="0"/>
                <a:cs typeface="Times New Roman" pitchFamily="18" charset="0"/>
              </a:rPr>
              <a:t/>
            </a:r>
            <a:br>
              <a:rPr lang="pt-PT" dirty="0" smtClean="0">
                <a:solidFill>
                  <a:srgbClr val="663300"/>
                </a:solidFill>
                <a:latin typeface="Times New Roman" pitchFamily="18" charset="0"/>
                <a:cs typeface="Times New Roman" pitchFamily="18" charset="0"/>
              </a:rPr>
            </a:br>
            <a:r>
              <a:rPr lang="pt-PT" dirty="0" smtClean="0">
                <a:solidFill>
                  <a:srgbClr val="663300"/>
                </a:solidFill>
                <a:latin typeface="Times New Roman" pitchFamily="18" charset="0"/>
                <a:cs typeface="Times New Roman" pitchFamily="18" charset="0"/>
              </a:rPr>
              <a:t/>
            </a:r>
            <a:br>
              <a:rPr lang="pt-PT" dirty="0" smtClean="0">
                <a:solidFill>
                  <a:srgbClr val="663300"/>
                </a:solidFill>
                <a:latin typeface="Times New Roman" pitchFamily="18" charset="0"/>
                <a:cs typeface="Times New Roman" pitchFamily="18" charset="0"/>
              </a:rPr>
            </a:br>
            <a:r>
              <a:rPr lang="pt-PT" dirty="0" smtClean="0">
                <a:solidFill>
                  <a:srgbClr val="663300"/>
                </a:solidFill>
                <a:latin typeface="Times New Roman" pitchFamily="18" charset="0"/>
                <a:cs typeface="Times New Roman" pitchFamily="18" charset="0"/>
              </a:rPr>
              <a:t/>
            </a:r>
            <a:br>
              <a:rPr lang="pt-PT" dirty="0" smtClean="0">
                <a:solidFill>
                  <a:srgbClr val="663300"/>
                </a:solidFill>
                <a:latin typeface="Times New Roman" pitchFamily="18" charset="0"/>
                <a:cs typeface="Times New Roman" pitchFamily="18" charset="0"/>
              </a:rPr>
            </a:br>
            <a:r>
              <a:rPr lang="pt-PT" dirty="0" smtClean="0">
                <a:solidFill>
                  <a:srgbClr val="663300"/>
                </a:solidFill>
                <a:latin typeface="Times New Roman" pitchFamily="18" charset="0"/>
                <a:cs typeface="Times New Roman" pitchFamily="18" charset="0"/>
              </a:rPr>
              <a:t/>
            </a:r>
            <a:br>
              <a:rPr lang="pt-PT" dirty="0" smtClean="0">
                <a:solidFill>
                  <a:srgbClr val="663300"/>
                </a:solidFill>
                <a:latin typeface="Times New Roman" pitchFamily="18" charset="0"/>
                <a:cs typeface="Times New Roman" pitchFamily="18" charset="0"/>
              </a:rPr>
            </a:br>
            <a:r>
              <a:rPr lang="pt-PT" dirty="0" smtClean="0">
                <a:solidFill>
                  <a:srgbClr val="663300"/>
                </a:solidFill>
                <a:latin typeface="Times New Roman" pitchFamily="18" charset="0"/>
                <a:cs typeface="Times New Roman" pitchFamily="18" charset="0"/>
              </a:rPr>
              <a:t/>
            </a:r>
            <a:br>
              <a:rPr lang="pt-PT" dirty="0" smtClean="0">
                <a:solidFill>
                  <a:srgbClr val="663300"/>
                </a:solidFill>
                <a:latin typeface="Times New Roman" pitchFamily="18" charset="0"/>
                <a:cs typeface="Times New Roman" pitchFamily="18" charset="0"/>
              </a:rPr>
            </a:br>
            <a:r>
              <a:rPr lang="pt-PT" dirty="0" smtClean="0">
                <a:solidFill>
                  <a:srgbClr val="663300"/>
                </a:solidFill>
                <a:latin typeface="Times New Roman" pitchFamily="18" charset="0"/>
                <a:cs typeface="Times New Roman" pitchFamily="18" charset="0"/>
              </a:rPr>
              <a:t/>
            </a:r>
            <a:br>
              <a:rPr lang="pt-PT" dirty="0" smtClean="0">
                <a:solidFill>
                  <a:srgbClr val="663300"/>
                </a:solidFill>
                <a:latin typeface="Times New Roman" pitchFamily="18" charset="0"/>
                <a:cs typeface="Times New Roman" pitchFamily="18" charset="0"/>
              </a:rPr>
            </a:br>
            <a:r>
              <a:rPr lang="pt-PT" dirty="0" smtClean="0">
                <a:solidFill>
                  <a:srgbClr val="663300"/>
                </a:solidFill>
                <a:latin typeface="Times New Roman" pitchFamily="18" charset="0"/>
                <a:cs typeface="Times New Roman" pitchFamily="18" charset="0"/>
              </a:rPr>
              <a:t/>
            </a:r>
            <a:br>
              <a:rPr lang="pt-PT" dirty="0" smtClean="0">
                <a:solidFill>
                  <a:srgbClr val="663300"/>
                </a:solidFill>
                <a:latin typeface="Times New Roman" pitchFamily="18" charset="0"/>
                <a:cs typeface="Times New Roman" pitchFamily="18" charset="0"/>
              </a:rPr>
            </a:br>
            <a:endParaRPr lang="pt-PT" dirty="0">
              <a:solidFill>
                <a:srgbClr val="663300"/>
              </a:solidFill>
              <a:latin typeface="Times New Roman" pitchFamily="18" charset="0"/>
              <a:cs typeface="Times New Roman" pitchFamily="18" charset="0"/>
            </a:endParaRPr>
          </a:p>
        </p:txBody>
      </p:sp>
      <p:sp>
        <p:nvSpPr>
          <p:cNvPr id="7" name="CaixaDeTexto 6"/>
          <p:cNvSpPr txBox="1"/>
          <p:nvPr/>
        </p:nvSpPr>
        <p:spPr>
          <a:xfrm>
            <a:off x="4788024" y="5085184"/>
            <a:ext cx="3744416" cy="646331"/>
          </a:xfrm>
          <a:prstGeom prst="rect">
            <a:avLst/>
          </a:prstGeom>
          <a:noFill/>
        </p:spPr>
        <p:txBody>
          <a:bodyPr wrap="square" rtlCol="0">
            <a:spAutoFit/>
          </a:bodyPr>
          <a:lstStyle/>
          <a:p>
            <a:pPr algn="ctr"/>
            <a:r>
              <a:rPr lang="pt-PT" b="1" dirty="0" err="1" smtClean="0">
                <a:solidFill>
                  <a:srgbClr val="FF0000"/>
                </a:solidFill>
                <a:latin typeface="Times New Roman" pitchFamily="18" charset="0"/>
                <a:cs typeface="Times New Roman" pitchFamily="18" charset="0"/>
              </a:rPr>
              <a:t>Fig.</a:t>
            </a:r>
            <a:r>
              <a:rPr lang="pt-PT" b="1" dirty="0" smtClean="0">
                <a:solidFill>
                  <a:srgbClr val="FF0000"/>
                </a:solidFill>
                <a:latin typeface="Times New Roman" pitchFamily="18" charset="0"/>
                <a:cs typeface="Times New Roman" pitchFamily="18" charset="0"/>
              </a:rPr>
              <a:t> 2 – Média da cobertura de </a:t>
            </a:r>
          </a:p>
          <a:p>
            <a:pPr algn="ctr"/>
            <a:r>
              <a:rPr lang="pt-PT" b="1" dirty="0" smtClean="0">
                <a:solidFill>
                  <a:srgbClr val="FF0000"/>
                </a:solidFill>
                <a:latin typeface="Times New Roman" pitchFamily="18" charset="0"/>
                <a:cs typeface="Times New Roman" pitchFamily="18" charset="0"/>
              </a:rPr>
              <a:t>nuvens em dois anos</a:t>
            </a:r>
            <a:endParaRPr lang="pt-PT" b="1" dirty="0">
              <a:solidFill>
                <a:srgbClr val="FF0000"/>
              </a:solidFill>
              <a:latin typeface="Times New Roman" pitchFamily="18" charset="0"/>
              <a:cs typeface="Times New Roman" pitchFamily="18" charset="0"/>
            </a:endParaRPr>
          </a:p>
        </p:txBody>
      </p:sp>
      <p:pic>
        <p:nvPicPr>
          <p:cNvPr id="2055" name="Picture 7"/>
          <p:cNvPicPr>
            <a:picLocks noChangeAspect="1" noChangeArrowheads="1"/>
          </p:cNvPicPr>
          <p:nvPr/>
        </p:nvPicPr>
        <p:blipFill>
          <a:blip r:embed="rId2" cstate="print"/>
          <a:srcRect l="26578" t="24210" r="24401" b="21926"/>
          <a:stretch>
            <a:fillRect/>
          </a:stretch>
        </p:blipFill>
        <p:spPr bwMode="auto">
          <a:xfrm>
            <a:off x="4499992" y="1772816"/>
            <a:ext cx="4339429" cy="2980090"/>
          </a:xfrm>
          <a:prstGeom prst="rect">
            <a:avLst/>
          </a:prstGeom>
          <a:noFill/>
          <a:ln w="9525">
            <a:noFill/>
            <a:miter lim="800000"/>
            <a:headEnd/>
            <a:tailEnd/>
          </a:ln>
        </p:spPr>
      </p:pic>
      <p:sp>
        <p:nvSpPr>
          <p:cNvPr id="11" name="CaixaDeTexto 10"/>
          <p:cNvSpPr txBox="1"/>
          <p:nvPr/>
        </p:nvSpPr>
        <p:spPr>
          <a:xfrm>
            <a:off x="1763688" y="1916832"/>
            <a:ext cx="2520280" cy="4247317"/>
          </a:xfrm>
          <a:prstGeom prst="rect">
            <a:avLst/>
          </a:prstGeom>
          <a:noFill/>
        </p:spPr>
        <p:txBody>
          <a:bodyPr wrap="square" rtlCol="0">
            <a:spAutoFit/>
          </a:bodyPr>
          <a:lstStyle/>
          <a:p>
            <a:r>
              <a:rPr lang="pt-PT" sz="1500" dirty="0" smtClean="0">
                <a:solidFill>
                  <a:srgbClr val="000099"/>
                </a:solidFill>
                <a:latin typeface="Times New Roman" pitchFamily="18" charset="0"/>
                <a:cs typeface="Times New Roman" pitchFamily="18" charset="0"/>
              </a:rPr>
              <a:t>.  Nos oceanos, em média, as nuvens ocultam 70 % da superfície;</a:t>
            </a:r>
          </a:p>
          <a:p>
            <a:r>
              <a:rPr lang="pt-PT" sz="1500" dirty="0" smtClean="0">
                <a:solidFill>
                  <a:srgbClr val="000099"/>
                </a:solidFill>
                <a:latin typeface="Times New Roman" pitchFamily="18" charset="0"/>
                <a:cs typeface="Times New Roman" pitchFamily="18" charset="0"/>
              </a:rPr>
              <a:t>.  Uma vez que, em certas frequências, a radiação de microondas consegue penetrar a maioria das nuvens, é possível observar as estruturas da superfície oceânica;</a:t>
            </a:r>
          </a:p>
          <a:p>
            <a:r>
              <a:rPr lang="pt-PT" sz="1500" dirty="0" smtClean="0">
                <a:solidFill>
                  <a:srgbClr val="000099"/>
                </a:solidFill>
                <a:latin typeface="Times New Roman" pitchFamily="18" charset="0"/>
                <a:cs typeface="Times New Roman" pitchFamily="18" charset="0"/>
              </a:rPr>
              <a:t>.  A detecção remota por microondas permite realizar observações tanto de dia como de noite, permitindo detectar variações nas emissões terrestres de microondas a partir dos satélites, independentemente das condições de iluminação. </a:t>
            </a:r>
            <a:endParaRPr lang="pt-PT" sz="1500" dirty="0">
              <a:solidFill>
                <a:srgbClr val="000099"/>
              </a:solidFill>
              <a:latin typeface="Times New Roman" pitchFamily="18" charset="0"/>
              <a:cs typeface="Times New Roman" pitchFamily="18" charset="0"/>
            </a:endParaRPr>
          </a:p>
        </p:txBody>
      </p:sp>
    </p:spTree>
  </p:cSld>
  <p:clrMapOvr>
    <a:masterClrMapping/>
  </p:clrMapOvr>
  <p:transition>
    <p:plus/>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87624" y="188640"/>
            <a:ext cx="7708392" cy="1143000"/>
          </a:xfrm>
          <a:solidFill>
            <a:schemeClr val="accent2">
              <a:lumMod val="20000"/>
              <a:lumOff val="80000"/>
            </a:schemeClr>
          </a:solidFill>
        </p:spPr>
        <p:txBody>
          <a:bodyPr>
            <a:normAutofit/>
          </a:bodyPr>
          <a:lstStyle/>
          <a:p>
            <a:pPr algn="ctr"/>
            <a:r>
              <a:rPr lang="pt-PT" dirty="0" smtClean="0">
                <a:solidFill>
                  <a:srgbClr val="663300"/>
                </a:solidFill>
                <a:latin typeface="Times New Roman" pitchFamily="18" charset="0"/>
                <a:cs typeface="Times New Roman" pitchFamily="18" charset="0"/>
              </a:rPr>
              <a:t>Emissões de Microondas</a:t>
            </a:r>
            <a:endParaRPr lang="pt-PT" dirty="0">
              <a:solidFill>
                <a:srgbClr val="663300"/>
              </a:solidFill>
              <a:latin typeface="Times New Roman" pitchFamily="18" charset="0"/>
              <a:cs typeface="Times New Roman" pitchFamily="18" charset="0"/>
            </a:endParaRPr>
          </a:p>
        </p:txBody>
      </p:sp>
      <p:sp>
        <p:nvSpPr>
          <p:cNvPr id="11" name="Marcador de Posição de Conteúdo 2"/>
          <p:cNvSpPr>
            <a:spLocks noGrp="1"/>
          </p:cNvSpPr>
          <p:nvPr>
            <p:ph sz="half" idx="1"/>
          </p:nvPr>
        </p:nvSpPr>
        <p:spPr>
          <a:xfrm>
            <a:off x="1259632" y="1484784"/>
            <a:ext cx="7632848" cy="5073352"/>
          </a:xfrm>
          <a:solidFill>
            <a:schemeClr val="accent2">
              <a:lumMod val="20000"/>
              <a:lumOff val="80000"/>
            </a:schemeClr>
          </a:solidFill>
        </p:spPr>
        <p:txBody>
          <a:bodyPr lIns="0">
            <a:normAutofit/>
          </a:bodyPr>
          <a:lstStyle/>
          <a:p>
            <a:pPr algn="ctr">
              <a:buNone/>
            </a:pPr>
            <a:endParaRPr lang="pt-PT" u="sng" dirty="0" smtClean="0">
              <a:solidFill>
                <a:schemeClr val="accent5">
                  <a:lumMod val="60000"/>
                  <a:lumOff val="40000"/>
                </a:schemeClr>
              </a:solidFill>
              <a:latin typeface="Times New Roman" pitchFamily="18" charset="0"/>
              <a:cs typeface="Times New Roman" pitchFamily="18" charset="0"/>
            </a:endParaRPr>
          </a:p>
          <a:p>
            <a:pPr>
              <a:buNone/>
            </a:pPr>
            <a:endParaRPr lang="pt-PT" u="sng" dirty="0" smtClean="0">
              <a:solidFill>
                <a:schemeClr val="accent5">
                  <a:lumMod val="60000"/>
                  <a:lumOff val="40000"/>
                </a:schemeClr>
              </a:solidFill>
              <a:latin typeface="Times New Roman" pitchFamily="18" charset="0"/>
              <a:cs typeface="Times New Roman" pitchFamily="18" charset="0"/>
            </a:endParaRPr>
          </a:p>
          <a:p>
            <a:pPr>
              <a:buNone/>
            </a:pPr>
            <a:endParaRPr lang="pt-PT" u="sng" dirty="0" smtClean="0">
              <a:solidFill>
                <a:schemeClr val="accent5">
                  <a:lumMod val="60000"/>
                  <a:lumOff val="40000"/>
                </a:schemeClr>
              </a:solidFill>
              <a:latin typeface="Times New Roman" pitchFamily="18" charset="0"/>
              <a:cs typeface="Times New Roman" pitchFamily="18" charset="0"/>
            </a:endParaRPr>
          </a:p>
          <a:p>
            <a:pPr>
              <a:buNone/>
            </a:pPr>
            <a:endParaRPr lang="pt-PT" u="sng" dirty="0" smtClean="0">
              <a:solidFill>
                <a:schemeClr val="accent5">
                  <a:lumMod val="60000"/>
                  <a:lumOff val="40000"/>
                </a:schemeClr>
              </a:solidFill>
              <a:latin typeface="Times New Roman" pitchFamily="18" charset="0"/>
              <a:cs typeface="Times New Roman" pitchFamily="18" charset="0"/>
            </a:endParaRPr>
          </a:p>
          <a:p>
            <a:pPr>
              <a:buNone/>
            </a:pPr>
            <a:endParaRPr lang="pt-PT" u="sng" dirty="0" smtClean="0">
              <a:solidFill>
                <a:schemeClr val="accent5">
                  <a:lumMod val="60000"/>
                  <a:lumOff val="40000"/>
                </a:schemeClr>
              </a:solidFill>
              <a:latin typeface="Times New Roman" pitchFamily="18" charset="0"/>
              <a:cs typeface="Times New Roman" pitchFamily="18" charset="0"/>
            </a:endParaRPr>
          </a:p>
          <a:p>
            <a:pPr algn="just">
              <a:buNone/>
            </a:pPr>
            <a:r>
              <a:rPr lang="pt-PT" sz="2400" dirty="0" smtClean="0">
                <a:solidFill>
                  <a:srgbClr val="000099"/>
                </a:solidFill>
                <a:latin typeface="Times New Roman" pitchFamily="18" charset="0"/>
                <a:cs typeface="Times New Roman" pitchFamily="18" charset="0"/>
              </a:rPr>
              <a:t>	</a:t>
            </a:r>
          </a:p>
          <a:p>
            <a:pPr>
              <a:buNone/>
            </a:pPr>
            <a:r>
              <a:rPr lang="pt-PT" sz="2400" dirty="0" smtClean="0">
                <a:solidFill>
                  <a:srgbClr val="000099"/>
                </a:solidFill>
                <a:latin typeface="Times New Roman" pitchFamily="18" charset="0"/>
                <a:cs typeface="Times New Roman" pitchFamily="18" charset="0"/>
              </a:rPr>
              <a:t>   </a:t>
            </a:r>
            <a:endParaRPr lang="pt-PT" sz="2400" dirty="0">
              <a:solidFill>
                <a:srgbClr val="000099"/>
              </a:solidFill>
              <a:latin typeface="Times New Roman" pitchFamily="18" charset="0"/>
              <a:cs typeface="Times New Roman" pitchFamily="18" charset="0"/>
            </a:endParaRPr>
          </a:p>
        </p:txBody>
      </p:sp>
      <p:sp>
        <p:nvSpPr>
          <p:cNvPr id="15" name="CaixaDeTexto 14"/>
          <p:cNvSpPr txBox="1"/>
          <p:nvPr/>
        </p:nvSpPr>
        <p:spPr>
          <a:xfrm>
            <a:off x="1403648" y="1628800"/>
            <a:ext cx="7344816" cy="1569660"/>
          </a:xfrm>
          <a:prstGeom prst="rect">
            <a:avLst/>
          </a:prstGeom>
          <a:noFill/>
        </p:spPr>
        <p:txBody>
          <a:bodyPr wrap="square" rtlCol="0">
            <a:spAutoFit/>
          </a:bodyPr>
          <a:lstStyle/>
          <a:p>
            <a:pPr algn="just"/>
            <a:r>
              <a:rPr lang="pt-PT" b="1" dirty="0" smtClean="0">
                <a:solidFill>
                  <a:srgbClr val="FF0000"/>
                </a:solidFill>
                <a:latin typeface="Times New Roman" pitchFamily="18" charset="0"/>
                <a:cs typeface="Times New Roman" pitchFamily="18" charset="0"/>
              </a:rPr>
              <a:t>       </a:t>
            </a:r>
            <a:r>
              <a:rPr lang="pt-PT" sz="2400" dirty="0" smtClean="0">
                <a:solidFill>
                  <a:srgbClr val="000099"/>
                </a:solidFill>
                <a:latin typeface="Times New Roman" pitchFamily="18" charset="0"/>
                <a:cs typeface="Times New Roman" pitchFamily="18" charset="0"/>
              </a:rPr>
              <a:t>A quantidade de radiação de microondas emitida pela superfície terrestre depende das interacções entre a energia e os diversos elementos e estruturas que compõem a superfície.</a:t>
            </a:r>
          </a:p>
        </p:txBody>
      </p:sp>
      <p:pic>
        <p:nvPicPr>
          <p:cNvPr id="3078" name="Picture 6"/>
          <p:cNvPicPr>
            <a:picLocks noChangeAspect="1" noChangeArrowheads="1"/>
          </p:cNvPicPr>
          <p:nvPr/>
        </p:nvPicPr>
        <p:blipFill>
          <a:blip r:embed="rId2" cstate="print"/>
          <a:srcRect l="29531" t="30240" r="28147" b="18731"/>
          <a:stretch>
            <a:fillRect/>
          </a:stretch>
        </p:blipFill>
        <p:spPr bwMode="auto">
          <a:xfrm>
            <a:off x="3059832" y="2996952"/>
            <a:ext cx="4408440" cy="2808312"/>
          </a:xfrm>
          <a:prstGeom prst="rect">
            <a:avLst/>
          </a:prstGeom>
          <a:noFill/>
          <a:ln w="9525">
            <a:noFill/>
            <a:miter lim="800000"/>
            <a:headEnd/>
            <a:tailEnd/>
          </a:ln>
        </p:spPr>
      </p:pic>
      <p:sp>
        <p:nvSpPr>
          <p:cNvPr id="12" name="CaixaDeTexto 11"/>
          <p:cNvSpPr txBox="1"/>
          <p:nvPr/>
        </p:nvSpPr>
        <p:spPr>
          <a:xfrm>
            <a:off x="3275856" y="5949280"/>
            <a:ext cx="4032448" cy="584775"/>
          </a:xfrm>
          <a:prstGeom prst="rect">
            <a:avLst/>
          </a:prstGeom>
          <a:noFill/>
        </p:spPr>
        <p:txBody>
          <a:bodyPr wrap="square" rtlCol="0">
            <a:spAutoFit/>
          </a:bodyPr>
          <a:lstStyle/>
          <a:p>
            <a:pPr algn="ctr"/>
            <a:r>
              <a:rPr lang="pt-PT" sz="1600" b="1" dirty="0" err="1" smtClean="0">
                <a:solidFill>
                  <a:srgbClr val="FF0000"/>
                </a:solidFill>
                <a:latin typeface="Times New Roman" pitchFamily="18" charset="0"/>
                <a:cs typeface="Times New Roman" pitchFamily="18" charset="0"/>
              </a:rPr>
              <a:t>Fig.</a:t>
            </a:r>
            <a:r>
              <a:rPr lang="pt-PT" sz="1600" b="1" dirty="0" smtClean="0">
                <a:solidFill>
                  <a:srgbClr val="FF0000"/>
                </a:solidFill>
                <a:latin typeface="Times New Roman" pitchFamily="18" charset="0"/>
                <a:cs typeface="Times New Roman" pitchFamily="18" charset="0"/>
              </a:rPr>
              <a:t> 3 – Propriedades das superfícies terrestre e oceânica a estudar neste módulo</a:t>
            </a:r>
            <a:endParaRPr lang="pt-PT" sz="1600" b="1" dirty="0">
              <a:solidFill>
                <a:srgbClr val="FF0000"/>
              </a:solidFill>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1">
                                            <p:bg/>
                                          </p:spTgt>
                                        </p:tgtEl>
                                        <p:attrNameLst>
                                          <p:attrName>style.visibility</p:attrName>
                                        </p:attrNameLst>
                                      </p:cBhvr>
                                      <p:to>
                                        <p:strVal val="visible"/>
                                      </p:to>
                                    </p:set>
                                    <p:animEffect transition="in" filter="checkerboard(across)">
                                      <p:cBhvr>
                                        <p:cTn id="12" dur="500"/>
                                        <p:tgtEl>
                                          <p:spTgt spid="11">
                                            <p:bg/>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1">
                                            <p:txEl>
                                              <p:pRg st="5" end="5"/>
                                            </p:txEl>
                                          </p:spTgt>
                                        </p:tgtEl>
                                        <p:attrNameLst>
                                          <p:attrName>style.visibility</p:attrName>
                                        </p:attrNameLst>
                                      </p:cBhvr>
                                      <p:to>
                                        <p:strVal val="visible"/>
                                      </p:to>
                                    </p:set>
                                    <p:animEffect transition="in" filter="checkerboard(across)">
                                      <p:cBhvr>
                                        <p:cTn id="17" dur="500"/>
                                        <p:tgtEl>
                                          <p:spTgt spid="11">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1">
                                            <p:txEl>
                                              <p:pRg st="6" end="6"/>
                                            </p:txEl>
                                          </p:spTgt>
                                        </p:tgtEl>
                                        <p:attrNameLst>
                                          <p:attrName>style.visibility</p:attrName>
                                        </p:attrNameLst>
                                      </p:cBhvr>
                                      <p:to>
                                        <p:strVal val="visible"/>
                                      </p:to>
                                    </p:set>
                                    <p:animEffect transition="in" filter="checkerboard(across)">
                                      <p:cBhvr>
                                        <p:cTn id="22" dur="500"/>
                                        <p:tgtEl>
                                          <p:spTgt spid="1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build="p"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ício">
  <a:themeElements>
    <a:clrScheme name="Solstício">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ício">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ício">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1122</TotalTime>
  <Words>2798</Words>
  <Application>Microsoft Office PowerPoint</Application>
  <PresentationFormat>Apresentação no Ecrã (4:3)</PresentationFormat>
  <Paragraphs>252</Paragraphs>
  <Slides>38</Slides>
  <Notes>0</Notes>
  <HiddenSlides>0</HiddenSlides>
  <MMClips>0</MMClips>
  <ScaleCrop>false</ScaleCrop>
  <HeadingPairs>
    <vt:vector size="4" baseType="variant">
      <vt:variant>
        <vt:lpstr>Tema</vt:lpstr>
      </vt:variant>
      <vt:variant>
        <vt:i4>1</vt:i4>
      </vt:variant>
      <vt:variant>
        <vt:lpstr>Títulos dos diapositivos</vt:lpstr>
      </vt:variant>
      <vt:variant>
        <vt:i4>38</vt:i4>
      </vt:variant>
    </vt:vector>
  </HeadingPairs>
  <TitlesOfParts>
    <vt:vector size="39" baseType="lpstr">
      <vt:lpstr>Solstício</vt:lpstr>
      <vt:lpstr>Diapositivo 1</vt:lpstr>
      <vt:lpstr>Índice</vt:lpstr>
      <vt:lpstr>Índice (continuação):</vt:lpstr>
      <vt:lpstr>Introdução</vt:lpstr>
      <vt:lpstr>Descrição Geral do Módulo</vt:lpstr>
      <vt:lpstr>Objectivos de Aprendizagem</vt:lpstr>
      <vt:lpstr>Observação das Superfícies Oceânicas e Terrestres com Microondas        </vt:lpstr>
      <vt:lpstr>Observação das Superfícies Oceânicas e Terrestres com Microondas        </vt:lpstr>
      <vt:lpstr>Emissões de Microondas</vt:lpstr>
      <vt:lpstr>                      </vt:lpstr>
      <vt:lpstr>                                                                    Humidade do Solo e  Humidade da Superfície  </vt:lpstr>
      <vt:lpstr>                                                                    Por que medir a humidade do solo de uma forma remota?  </vt:lpstr>
      <vt:lpstr>Necessidade de Dados da  Humidade do Solo</vt:lpstr>
      <vt:lpstr>                                                                      Um nível baixo de humidade do solo pode conduzir a uma situação de seca e criar condições propícias à ocorrência de incêndios em zonas despovoadas.             </vt:lpstr>
      <vt:lpstr>                                                  Também pode ocorrer a situação inversa, ou seja, quantidades elevadas de precipitação e de humidade podem conduzir a um aumento do perigo de inundações.              Estas possibilidades mostram a grande importância de observar as condições de humidade do solo de uma forma eficaz e contínua.  </vt:lpstr>
      <vt:lpstr>Humidade do Solo e  Previsão do Tempo</vt:lpstr>
      <vt:lpstr>        </vt:lpstr>
      <vt:lpstr>Aplicações e Utilizações</vt:lpstr>
      <vt:lpstr>        </vt:lpstr>
      <vt:lpstr>Por que medir a humidade do solo a partir de um satélite?</vt:lpstr>
      <vt:lpstr>                        </vt:lpstr>
      <vt:lpstr>Técnicas Passivas e Activas de Detecção da Humidade do Solo </vt:lpstr>
      <vt:lpstr>                 </vt:lpstr>
      <vt:lpstr>                                                                         Como se vêem as superfícies húmidas e secas a partir do espaço? </vt:lpstr>
      <vt:lpstr>Comparação de Superfícies Húmidas e Secas        </vt:lpstr>
      <vt:lpstr>        </vt:lpstr>
      <vt:lpstr>Curvas de Emissão        </vt:lpstr>
      <vt:lpstr>        </vt:lpstr>
      <vt:lpstr>        </vt:lpstr>
      <vt:lpstr>Sinal Característico de Precipitação</vt:lpstr>
      <vt:lpstr>Diapositivo 31</vt:lpstr>
      <vt:lpstr>Interferência de Radiofrequência</vt:lpstr>
      <vt:lpstr>Diapositivo 33</vt:lpstr>
      <vt:lpstr>Profundidade de Penetração no Solo em função da frequência</vt:lpstr>
      <vt:lpstr>Diapositivo 35</vt:lpstr>
      <vt:lpstr>Profundidade de Penetração no Solo em função do conteúdo de humidade</vt:lpstr>
      <vt:lpstr> Conclusão</vt:lpstr>
      <vt:lpstr>Bibliografia</vt:lpstr>
    </vt:vector>
  </TitlesOfParts>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Aplicações terrestres e à superfície oceânica</dc:title>
  <dc:creator>André Fernandes</dc:creator>
  <cp:lastModifiedBy>Paulo Fernandes</cp:lastModifiedBy>
  <cp:revision>160</cp:revision>
  <dcterms:created xsi:type="dcterms:W3CDTF">2010-11-26T20:06:11Z</dcterms:created>
  <dcterms:modified xsi:type="dcterms:W3CDTF">2011-09-30T15:35:48Z</dcterms:modified>
</cp:coreProperties>
</file>